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794500" cy="9931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2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2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410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4538"/>
            <a:ext cx="4964112" cy="372268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8050"/>
            <a:ext cx="543083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2" tIns="47165" rIns="90702" bIns="4716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noProof="0" smtClean="0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2925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2" tIns="47165" rIns="90702" bIns="471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0" algn="l"/>
                <a:tab pos="451167" algn="l"/>
                <a:tab pos="903934" algn="l"/>
                <a:tab pos="1356700" algn="l"/>
                <a:tab pos="1809468" algn="l"/>
                <a:tab pos="2262234" algn="l"/>
                <a:tab pos="2715001" algn="l"/>
                <a:tab pos="3167767" algn="l"/>
                <a:tab pos="3620535" algn="l"/>
                <a:tab pos="4073301" algn="l"/>
                <a:tab pos="4526068" algn="l"/>
                <a:tab pos="4978834" algn="l"/>
                <a:tab pos="5431602" algn="l"/>
                <a:tab pos="5884368" algn="l"/>
                <a:tab pos="6337135" algn="l"/>
                <a:tab pos="6789901" algn="l"/>
                <a:tab pos="7242669" algn="l"/>
                <a:tab pos="7695435" algn="l"/>
                <a:tab pos="8148202" algn="l"/>
                <a:tab pos="8600968" algn="l"/>
                <a:tab pos="9053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AF7F9592-05BA-4881-8ADB-FB3D9BE1AF9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9267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3CD9A01-486A-4C52-851B-6CC605826782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nl-NL" altLang="nl-NL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112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F9630C0-693A-4CE8-86BE-63C1C00010E8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nl-NL" altLang="nl-NL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02" tIns="47165" rIns="90702" bIns="4716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63D703E-24FC-4972-BAD0-5974DF22A775}" type="slidenum">
              <a:rPr lang="nl-NL" altLang="nl-N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4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A1844AF-9CB8-4301-B0CA-4317BA144918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nl-NL" altLang="nl-NL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02" tIns="47165" rIns="90702" bIns="4716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EE44318-21D8-4A3D-A428-846D7E130399}" type="slidenum">
              <a:rPr lang="nl-NL" altLang="nl-N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2A2F3C4-E4A9-4E76-8C10-87AD3ABEA636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nl-NL" altLang="nl-NL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02" tIns="47165" rIns="90702" bIns="4716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108ED4-120C-428C-B173-65855598674B}" type="slidenum">
              <a:rPr lang="nl-NL" altLang="nl-N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2188" algn="l"/>
                <a:tab pos="2714625" algn="l"/>
                <a:tab pos="3167063" algn="l"/>
                <a:tab pos="3619500" algn="l"/>
                <a:tab pos="4071938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8AFC2E3-EE28-4EEF-8EDD-0B45C69A4281}" type="slidenum">
              <a:rPr lang="nl-NL" altLang="nl-NL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nl-NL" altLang="nl-NL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7287" cy="37258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679450" y="4718050"/>
            <a:ext cx="54340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53" tIns="46077" rIns="92153" bIns="4607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180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03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8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37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375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02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2470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50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62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79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43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748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413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743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902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83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5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267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78212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157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869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099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68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358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90764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3325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177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38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17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88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75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100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8598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107950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04800"/>
            <a:ext cx="7350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975350"/>
            <a:ext cx="1079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Geneva" charset="0"/>
          <a:cs typeface="Geneva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381000" y="59944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buSzPct val="100000"/>
              <a:defRPr/>
            </a:pPr>
            <a:fld id="{64E6E8AC-086C-4799-97F1-741295BA6E1C}" type="slidenum">
              <a:rPr lang="nl-NL" altLang="nl-NL" sz="1000" smtClean="0">
                <a:cs typeface="Arial" panose="020B0604020202020204" pitchFamily="34" charset="0"/>
              </a:rPr>
              <a:pPr eaLnBrk="1" hangingPunct="1">
                <a:buSzPct val="100000"/>
                <a:defRPr/>
              </a:pPr>
              <a:t>‹nr.›</a:t>
            </a:fld>
            <a:endParaRPr lang="nl-NL" altLang="nl-NL" sz="1000" smtClean="0">
              <a:cs typeface="Arial" panose="020B0604020202020204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107950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cs typeface="Arial" panose="020B0604020202020204" pitchFamily="34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304800"/>
            <a:ext cx="73342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975350"/>
            <a:ext cx="1079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81000" y="59944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buSzPct val="100000"/>
              <a:defRPr/>
            </a:pPr>
            <a:fld id="{A1B592F0-5365-4217-817C-39473BE61CA1}" type="slidenum">
              <a:rPr lang="nl-NL" altLang="nl-NL" sz="1000" smtClean="0">
                <a:cs typeface="Arial" panose="020B0604020202020204" pitchFamily="34" charset="0"/>
              </a:rPr>
              <a:pPr eaLnBrk="1" hangingPunct="1">
                <a:buSzPct val="100000"/>
                <a:defRPr/>
              </a:pPr>
              <a:t>‹nr.›</a:t>
            </a:fld>
            <a:endParaRPr lang="nl-NL" altLang="nl-NL" sz="1000" smtClean="0">
              <a:cs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107950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cs typeface="Arial" panose="020B0604020202020204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304800"/>
            <a:ext cx="73342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975350"/>
            <a:ext cx="1079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484313"/>
            <a:ext cx="2640012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04800" y="765175"/>
            <a:ext cx="779621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>
              <a:buSzPct val="100000"/>
            </a:pPr>
            <a:r>
              <a:rPr lang="en-GB" altLang="nl-NL" sz="3900" b="1">
                <a:solidFill>
                  <a:srgbClr val="FFFFFF"/>
                </a:solidFill>
                <a:cs typeface="Arial" panose="020B0604020202020204" pitchFamily="34" charset="0"/>
              </a:rPr>
              <a:t>Trainingvoorbereiding </a:t>
            </a:r>
            <a:r>
              <a:rPr lang="en-GB" altLang="nl-NL" sz="3900">
                <a:solidFill>
                  <a:srgbClr val="FFFFFF"/>
                </a:solidFill>
                <a:cs typeface="Arial" panose="020B0604020202020204" pitchFamily="34" charset="0"/>
              </a:rPr>
              <a:t>formulier</a:t>
            </a:r>
          </a:p>
          <a:p>
            <a:pPr>
              <a:buSzPct val="100000"/>
            </a:pPr>
            <a:r>
              <a:rPr lang="en-GB" altLang="nl-NL" sz="2800">
                <a:solidFill>
                  <a:srgbClr val="FFFFFF"/>
                </a:solidFill>
                <a:cs typeface="Arial" panose="020B0604020202020204" pitchFamily="34" charset="0"/>
              </a:rPr>
              <a:t>Trainer – Coach Veldvoetbal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3850" y="2595563"/>
            <a:ext cx="8370888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20" tIns="48960" rIns="97920" bIns="489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buSzPct val="100000"/>
            </a:pPr>
            <a:r>
              <a:rPr lang="nl-NL" altLang="nl-NL" sz="14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					</a:t>
            </a:r>
            <a:endParaRPr lang="nl-NL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TEAMFUNCTIE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TEAMTAAK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SPEELVELDGEDEELTE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 TEGENPARTIJ</a:t>
            </a:r>
          </a:p>
          <a:p>
            <a:pPr eaLnBrk="1" hangingPunct="1">
              <a:buSzPct val="100000"/>
            </a:pPr>
            <a:endParaRPr lang="en-US" altLang="nl-NL" sz="1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SzPct val="100000"/>
            </a:pPr>
            <a:r>
              <a:rPr lang="en-US" altLang="nl-NL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DOELSTELLING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627313" y="34004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verdedigen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627312" y="2598051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JO19 -1 tm  JO15-2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2627313" y="29686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endParaRPr lang="nl-NL" altLang="nl-NL" sz="1000" b="1" dirty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2627313" y="38322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storen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627313" y="4264025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Helft tegenpartij	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2627313" y="4697413"/>
            <a:ext cx="6059487" cy="2484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opbouwen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2627313" y="5129213"/>
            <a:ext cx="6059487" cy="4022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aanleren/verbeteren </a:t>
            </a:r>
            <a:r>
              <a:rPr lang="nl-NL" altLang="nl-NL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het druk zetten van de 3 spitsen  wanneer de keeper de bal heeft</a:t>
            </a:r>
            <a:endParaRPr lang="nl-NL" altLang="nl-NL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"/>
          <p:cNvSpPr>
            <a:spLocks/>
          </p:cNvSpPr>
          <p:nvPr/>
        </p:nvSpPr>
        <p:spPr bwMode="auto">
          <a:xfrm rot="60000" flipH="1" flipV="1">
            <a:off x="7967663" y="4762500"/>
            <a:ext cx="722312" cy="11747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7171" name="Freeform 2"/>
          <p:cNvSpPr>
            <a:spLocks/>
          </p:cNvSpPr>
          <p:nvPr/>
        </p:nvSpPr>
        <p:spPr bwMode="auto">
          <a:xfrm rot="10800000" flipH="1" flipV="1">
            <a:off x="7967663" y="4706938"/>
            <a:ext cx="722312" cy="119062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72" name="Freeform 3"/>
          <p:cNvSpPr>
            <a:spLocks/>
          </p:cNvSpPr>
          <p:nvPr/>
        </p:nvSpPr>
        <p:spPr bwMode="auto">
          <a:xfrm rot="1218978" flipH="1">
            <a:off x="8130585" y="5216695"/>
            <a:ext cx="765992" cy="23154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7173" name="Freeform 4"/>
          <p:cNvSpPr>
            <a:spLocks/>
          </p:cNvSpPr>
          <p:nvPr/>
        </p:nvSpPr>
        <p:spPr bwMode="auto">
          <a:xfrm rot="19887016" flipH="1">
            <a:off x="8053262" y="4925893"/>
            <a:ext cx="826241" cy="42144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1" y="3980432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85938"/>
            <a:ext cx="161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Line 8"/>
          <p:cNvSpPr>
            <a:spLocks noChangeShapeType="1"/>
          </p:cNvSpPr>
          <p:nvPr/>
        </p:nvSpPr>
        <p:spPr bwMode="auto">
          <a:xfrm flipV="1">
            <a:off x="79708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 flipV="1">
            <a:off x="81121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V="1">
            <a:off x="82518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V="1">
            <a:off x="83915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V="1">
            <a:off x="8537575" y="5632450"/>
            <a:ext cx="1588" cy="2301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V="1">
            <a:off x="86820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V="1">
            <a:off x="79708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V="1">
            <a:off x="81121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V="1">
            <a:off x="82518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 flipV="1">
            <a:off x="83915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V="1">
            <a:off x="8537575" y="5392738"/>
            <a:ext cx="1588" cy="2301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 flipV="1">
            <a:off x="86820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7189" name="Group 20"/>
          <p:cNvGrpSpPr>
            <a:grpSpLocks/>
          </p:cNvGrpSpPr>
          <p:nvPr/>
        </p:nvGrpSpPr>
        <p:grpSpPr bwMode="auto">
          <a:xfrm>
            <a:off x="7611582" y="2217445"/>
            <a:ext cx="114300" cy="155575"/>
            <a:chOff x="4950" y="1308"/>
            <a:chExt cx="72" cy="98"/>
          </a:xfrm>
        </p:grpSpPr>
        <p:sp>
          <p:nvSpPr>
            <p:cNvPr id="7298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9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190" name="Group 23"/>
          <p:cNvGrpSpPr>
            <a:grpSpLocks/>
          </p:cNvGrpSpPr>
          <p:nvPr/>
        </p:nvGrpSpPr>
        <p:grpSpPr bwMode="auto">
          <a:xfrm>
            <a:off x="5060996" y="2143125"/>
            <a:ext cx="114300" cy="155575"/>
            <a:chOff x="5088" y="1308"/>
            <a:chExt cx="72" cy="98"/>
          </a:xfrm>
        </p:grpSpPr>
        <p:sp>
          <p:nvSpPr>
            <p:cNvPr id="7296" name="Oval 24"/>
            <p:cNvSpPr>
              <a:spLocks noChangeArrowheads="1"/>
            </p:cNvSpPr>
            <p:nvPr/>
          </p:nvSpPr>
          <p:spPr bwMode="auto">
            <a:xfrm>
              <a:off x="5088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7" name="Freeform 25"/>
            <p:cNvSpPr>
              <a:spLocks noChangeArrowheads="1"/>
            </p:cNvSpPr>
            <p:nvPr/>
          </p:nvSpPr>
          <p:spPr bwMode="auto">
            <a:xfrm rot="-10740000">
              <a:off x="5102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191" name="Group 26"/>
          <p:cNvGrpSpPr>
            <a:grpSpLocks/>
          </p:cNvGrpSpPr>
          <p:nvPr/>
        </p:nvGrpSpPr>
        <p:grpSpPr bwMode="auto">
          <a:xfrm>
            <a:off x="7672305" y="4149724"/>
            <a:ext cx="114300" cy="155575"/>
            <a:chOff x="5237" y="1308"/>
            <a:chExt cx="72" cy="98"/>
          </a:xfrm>
        </p:grpSpPr>
        <p:sp>
          <p:nvSpPr>
            <p:cNvPr id="7294" name="Oval 27"/>
            <p:cNvSpPr>
              <a:spLocks noChangeArrowheads="1"/>
            </p:cNvSpPr>
            <p:nvPr/>
          </p:nvSpPr>
          <p:spPr bwMode="auto">
            <a:xfrm>
              <a:off x="5237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5" name="Freeform 28"/>
            <p:cNvSpPr>
              <a:spLocks noChangeArrowheads="1"/>
            </p:cNvSpPr>
            <p:nvPr/>
          </p:nvSpPr>
          <p:spPr bwMode="auto">
            <a:xfrm rot="-10740000">
              <a:off x="5251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192" name="Group 29"/>
          <p:cNvGrpSpPr>
            <a:grpSpLocks/>
          </p:cNvGrpSpPr>
          <p:nvPr/>
        </p:nvGrpSpPr>
        <p:grpSpPr bwMode="auto">
          <a:xfrm>
            <a:off x="4913851" y="4186237"/>
            <a:ext cx="114300" cy="155575"/>
            <a:chOff x="5373" y="1308"/>
            <a:chExt cx="72" cy="98"/>
          </a:xfrm>
        </p:grpSpPr>
        <p:sp>
          <p:nvSpPr>
            <p:cNvPr id="7292" name="Oval 30"/>
            <p:cNvSpPr>
              <a:spLocks noChangeArrowheads="1"/>
            </p:cNvSpPr>
            <p:nvPr/>
          </p:nvSpPr>
          <p:spPr bwMode="auto">
            <a:xfrm>
              <a:off x="5373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7293" name="Freeform 31"/>
            <p:cNvSpPr>
              <a:spLocks noChangeArrowheads="1"/>
            </p:cNvSpPr>
            <p:nvPr/>
          </p:nvSpPr>
          <p:spPr bwMode="auto">
            <a:xfrm rot="-10740000">
              <a:off x="5386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193" name="Freeform 32"/>
          <p:cNvSpPr>
            <a:spLocks/>
          </p:cNvSpPr>
          <p:nvPr/>
        </p:nvSpPr>
        <p:spPr bwMode="auto">
          <a:xfrm>
            <a:off x="7956550" y="4270375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194" name="Freeform 33"/>
          <p:cNvSpPr>
            <a:spLocks/>
          </p:cNvSpPr>
          <p:nvPr/>
        </p:nvSpPr>
        <p:spPr bwMode="auto">
          <a:xfrm rot="10800000">
            <a:off x="7956550" y="4440238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19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96" name="Group 35"/>
          <p:cNvGrpSpPr>
            <a:grpSpLocks/>
          </p:cNvGrpSpPr>
          <p:nvPr/>
        </p:nvGrpSpPr>
        <p:grpSpPr bwMode="auto">
          <a:xfrm rot="287592">
            <a:off x="8457015" y="1553370"/>
            <a:ext cx="385762" cy="153988"/>
            <a:chOff x="3559" y="3604"/>
            <a:chExt cx="243" cy="97"/>
          </a:xfrm>
        </p:grpSpPr>
        <p:sp>
          <p:nvSpPr>
            <p:cNvPr id="7281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7282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7283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84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85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86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7290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91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7287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7288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89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7197" name="Group 47"/>
          <p:cNvGrpSpPr>
            <a:grpSpLocks/>
          </p:cNvGrpSpPr>
          <p:nvPr/>
        </p:nvGrpSpPr>
        <p:grpSpPr bwMode="auto">
          <a:xfrm>
            <a:off x="6164263" y="5697538"/>
            <a:ext cx="666750" cy="179387"/>
            <a:chOff x="3883" y="3589"/>
            <a:chExt cx="420" cy="113"/>
          </a:xfrm>
        </p:grpSpPr>
        <p:sp>
          <p:nvSpPr>
            <p:cNvPr id="7270" name="Rectangle 48"/>
            <p:cNvSpPr>
              <a:spLocks noChangeArrowheads="1"/>
            </p:cNvSpPr>
            <p:nvPr/>
          </p:nvSpPr>
          <p:spPr bwMode="auto">
            <a:xfrm>
              <a:off x="3884" y="3590"/>
              <a:ext cx="418" cy="112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7271" name="Group 49"/>
            <p:cNvGrpSpPr>
              <a:grpSpLocks/>
            </p:cNvGrpSpPr>
            <p:nvPr/>
          </p:nvGrpSpPr>
          <p:grpSpPr bwMode="auto">
            <a:xfrm>
              <a:off x="3883" y="3589"/>
              <a:ext cx="420" cy="113"/>
              <a:chOff x="3883" y="3589"/>
              <a:chExt cx="420" cy="113"/>
            </a:xfrm>
          </p:grpSpPr>
          <p:sp>
            <p:nvSpPr>
              <p:cNvPr id="7272" name="Line 50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73" name="Line 51"/>
              <p:cNvSpPr>
                <a:spLocks noChangeShapeType="1"/>
              </p:cNvSpPr>
              <p:nvPr/>
            </p:nvSpPr>
            <p:spPr bwMode="auto">
              <a:xfrm>
                <a:off x="4256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74" name="Line 52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371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75" name="Group 53"/>
              <p:cNvGrpSpPr>
                <a:grpSpLocks/>
              </p:cNvGrpSpPr>
              <p:nvPr/>
            </p:nvGrpSpPr>
            <p:grpSpPr bwMode="auto">
              <a:xfrm>
                <a:off x="3883" y="3589"/>
                <a:ext cx="47" cy="113"/>
                <a:chOff x="3883" y="3589"/>
                <a:chExt cx="47" cy="113"/>
              </a:xfrm>
            </p:grpSpPr>
            <p:sp>
              <p:nvSpPr>
                <p:cNvPr id="7279" name="Line 54"/>
                <p:cNvSpPr>
                  <a:spLocks noChangeShapeType="1"/>
                </p:cNvSpPr>
                <p:nvPr/>
              </p:nvSpPr>
              <p:spPr bwMode="auto">
                <a:xfrm>
                  <a:off x="3930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80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3882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7276" name="Group 56"/>
              <p:cNvGrpSpPr>
                <a:grpSpLocks/>
              </p:cNvGrpSpPr>
              <p:nvPr/>
            </p:nvGrpSpPr>
            <p:grpSpPr bwMode="auto">
              <a:xfrm>
                <a:off x="4256" y="3589"/>
                <a:ext cx="47" cy="113"/>
                <a:chOff x="4256" y="3589"/>
                <a:chExt cx="47" cy="113"/>
              </a:xfrm>
            </p:grpSpPr>
            <p:sp>
              <p:nvSpPr>
                <p:cNvPr id="7277" name="Line 57"/>
                <p:cNvSpPr>
                  <a:spLocks noChangeShapeType="1"/>
                </p:cNvSpPr>
                <p:nvPr/>
              </p:nvSpPr>
              <p:spPr bwMode="auto">
                <a:xfrm>
                  <a:off x="4303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78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4255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7198" name="Group 59"/>
          <p:cNvGrpSpPr>
            <a:grpSpLocks/>
          </p:cNvGrpSpPr>
          <p:nvPr/>
        </p:nvGrpSpPr>
        <p:grpSpPr bwMode="auto">
          <a:xfrm>
            <a:off x="6932613" y="5668963"/>
            <a:ext cx="858837" cy="207962"/>
            <a:chOff x="4367" y="3571"/>
            <a:chExt cx="541" cy="131"/>
          </a:xfrm>
        </p:grpSpPr>
        <p:sp>
          <p:nvSpPr>
            <p:cNvPr id="7259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7260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7261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62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63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64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7268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69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7265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7266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267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aphicFrame>
        <p:nvGraphicFramePr>
          <p:cNvPr id="621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53837"/>
              </p:ext>
            </p:extLst>
          </p:nvPr>
        </p:nvGraphicFramePr>
        <p:xfrm>
          <a:off x="5148263" y="260350"/>
          <a:ext cx="2593975" cy="1300196"/>
        </p:xfrm>
        <a:graphic>
          <a:graphicData uri="http://schemas.openxmlformats.org/drawingml/2006/table">
            <a:tbl>
              <a:tblPr/>
              <a:tblGrid>
                <a:gridCol w="1525587"/>
                <a:gridCol w="1068388"/>
              </a:tblGrid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(x bij y meter):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 </a:t>
                      </a: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 20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hesjes (+ kleuren):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gele 10 oranje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ballen: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pionnen: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doelen (soort):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nl-N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53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203646"/>
              </p:ext>
            </p:extLst>
          </p:nvPr>
        </p:nvGraphicFramePr>
        <p:xfrm>
          <a:off x="468313" y="214313"/>
          <a:ext cx="4551362" cy="8322556"/>
        </p:xfrm>
        <a:graphic>
          <a:graphicData uri="http://schemas.openxmlformats.org/drawingml/2006/table">
            <a:tbl>
              <a:tblPr/>
              <a:tblGrid>
                <a:gridCol w="304800"/>
                <a:gridCol w="2124075"/>
                <a:gridCol w="2122487"/>
              </a:tblGrid>
              <a:tr h="19573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INHOUD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Omschrijving van de vorm </a:t>
                      </a: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bijv. 7 tegen 5)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Lijnvoetbal 3 tegen 4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Formaties van beide teams (bijv. 1-4-3 tegen 3-3)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TC: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NTC: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Manier van scoren van beide teams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Over de lijn dribbelen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Bijzonderheden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Gele team steeds bal uit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Gaat bal uit, geel de bal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Voorwaarde speelwijze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Opbouwen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31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METHODIEK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Moeilijker maken? (hoe?)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breder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dieper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NTC erbij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Makkelijker/</a:t>
                      </a:r>
                      <a:r>
                        <a:rPr kumimoji="0" lang="en-US" altLang="nl-N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eenvoudiger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maken?(hoe?)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</a:t>
                      </a: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smaller</a:t>
                      </a:r>
                      <a:endParaRPr kumimoji="0" lang="en-US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</a:t>
                      </a: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kleiner</a:t>
                      </a:r>
                      <a:endParaRPr kumimoji="0" lang="en-US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bij TC 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AANWIJZINGEN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Algemene uitgangspunten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met de bal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zonder de bal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dekking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Rug dekking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knrijpen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Spelinzicht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  <a:r>
                        <a:rPr kumimoji="0" lang="nl-NL" altLang="nl-NL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Communicaite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 spitsen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2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36" name="Text Box 139"/>
          <p:cNvSpPr txBox="1">
            <a:spLocks noChangeArrowheads="1"/>
          </p:cNvSpPr>
          <p:nvPr/>
        </p:nvSpPr>
        <p:spPr bwMode="auto">
          <a:xfrm>
            <a:off x="6350" y="1844675"/>
            <a:ext cx="3937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TRAINING </a:t>
            </a:r>
            <a:r>
              <a:rPr lang="en-US" altLang="nl-NL" sz="1400">
                <a:solidFill>
                  <a:srgbClr val="000000"/>
                </a:solidFill>
                <a:cs typeface="Arial" panose="020B0604020202020204" pitchFamily="34" charset="0"/>
              </a:rPr>
              <a:t>ORIËNTATIEFASE</a:t>
            </a:r>
          </a:p>
        </p:txBody>
      </p:sp>
      <p:sp>
        <p:nvSpPr>
          <p:cNvPr id="7237" name="AutoShape 140"/>
          <p:cNvSpPr>
            <a:spLocks noChangeArrowheads="1"/>
          </p:cNvSpPr>
          <p:nvPr/>
        </p:nvSpPr>
        <p:spPr bwMode="auto">
          <a:xfrm>
            <a:off x="7858125" y="3041650"/>
            <a:ext cx="219075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7238" name="AutoShape 141"/>
          <p:cNvSpPr>
            <a:spLocks noChangeArrowheads="1"/>
          </p:cNvSpPr>
          <p:nvPr/>
        </p:nvSpPr>
        <p:spPr bwMode="auto">
          <a:xfrm>
            <a:off x="8455025" y="279241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7239" name="AutoShape 142"/>
          <p:cNvSpPr>
            <a:spLocks noChangeArrowheads="1"/>
          </p:cNvSpPr>
          <p:nvPr/>
        </p:nvSpPr>
        <p:spPr bwMode="auto">
          <a:xfrm>
            <a:off x="8266593" y="2212976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7240" name="AutoShape 143"/>
          <p:cNvSpPr>
            <a:spLocks noChangeArrowheads="1"/>
          </p:cNvSpPr>
          <p:nvPr/>
        </p:nvSpPr>
        <p:spPr bwMode="auto">
          <a:xfrm>
            <a:off x="7858125" y="279241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7241" name="AutoShape 144"/>
          <p:cNvSpPr>
            <a:spLocks noChangeArrowheads="1"/>
          </p:cNvSpPr>
          <p:nvPr/>
        </p:nvSpPr>
        <p:spPr bwMode="auto">
          <a:xfrm>
            <a:off x="8485981" y="2626927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7242" name="AutoShape 145"/>
          <p:cNvSpPr>
            <a:spLocks noChangeArrowheads="1"/>
          </p:cNvSpPr>
          <p:nvPr/>
        </p:nvSpPr>
        <p:spPr bwMode="auto">
          <a:xfrm>
            <a:off x="5039519" y="3123721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243" name="AutoShape 146"/>
          <p:cNvSpPr>
            <a:spLocks noChangeArrowheads="1"/>
          </p:cNvSpPr>
          <p:nvPr/>
        </p:nvSpPr>
        <p:spPr bwMode="auto">
          <a:xfrm>
            <a:off x="5342732" y="3885182"/>
            <a:ext cx="219075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7244" name="AutoShape 147"/>
          <p:cNvSpPr>
            <a:spLocks noChangeArrowheads="1"/>
          </p:cNvSpPr>
          <p:nvPr/>
        </p:nvSpPr>
        <p:spPr bwMode="auto">
          <a:xfrm>
            <a:off x="6981032" y="3888581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245" name="AutoShape 148"/>
          <p:cNvSpPr>
            <a:spLocks noChangeArrowheads="1"/>
          </p:cNvSpPr>
          <p:nvPr/>
        </p:nvSpPr>
        <p:spPr bwMode="auto">
          <a:xfrm>
            <a:off x="7521408" y="3051335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7246" name="AutoShape 149"/>
          <p:cNvSpPr>
            <a:spLocks noChangeArrowheads="1"/>
          </p:cNvSpPr>
          <p:nvPr/>
        </p:nvSpPr>
        <p:spPr bwMode="auto">
          <a:xfrm>
            <a:off x="7858125" y="229076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7247" name="AutoShape 150"/>
          <p:cNvSpPr>
            <a:spLocks noChangeArrowheads="1"/>
          </p:cNvSpPr>
          <p:nvPr/>
        </p:nvSpPr>
        <p:spPr bwMode="auto">
          <a:xfrm>
            <a:off x="8143875" y="3036888"/>
            <a:ext cx="217488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7248" name="Oval 151"/>
          <p:cNvSpPr>
            <a:spLocks noChangeArrowheads="1"/>
          </p:cNvSpPr>
          <p:nvPr/>
        </p:nvSpPr>
        <p:spPr bwMode="auto">
          <a:xfrm>
            <a:off x="8455025" y="3035300"/>
            <a:ext cx="203200" cy="20161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7249" name="Oval 152"/>
          <p:cNvSpPr>
            <a:spLocks noChangeArrowheads="1"/>
          </p:cNvSpPr>
          <p:nvPr/>
        </p:nvSpPr>
        <p:spPr bwMode="auto">
          <a:xfrm>
            <a:off x="7859713" y="3295650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7250" name="Oval 153"/>
          <p:cNvSpPr>
            <a:spLocks noChangeArrowheads="1"/>
          </p:cNvSpPr>
          <p:nvPr/>
        </p:nvSpPr>
        <p:spPr bwMode="auto">
          <a:xfrm>
            <a:off x="8156575" y="3290888"/>
            <a:ext cx="195263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251" name="Oval 154"/>
          <p:cNvSpPr>
            <a:spLocks noChangeArrowheads="1"/>
          </p:cNvSpPr>
          <p:nvPr/>
        </p:nvSpPr>
        <p:spPr bwMode="auto">
          <a:xfrm>
            <a:off x="8455025" y="3295650"/>
            <a:ext cx="196850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7252" name="Oval 155"/>
          <p:cNvSpPr>
            <a:spLocks noChangeArrowheads="1"/>
          </p:cNvSpPr>
          <p:nvPr/>
        </p:nvSpPr>
        <p:spPr bwMode="auto">
          <a:xfrm>
            <a:off x="7859713" y="3535363"/>
            <a:ext cx="207962" cy="2079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253" name="Oval 156"/>
          <p:cNvSpPr>
            <a:spLocks noChangeArrowheads="1"/>
          </p:cNvSpPr>
          <p:nvPr/>
        </p:nvSpPr>
        <p:spPr bwMode="auto">
          <a:xfrm>
            <a:off x="8245187" y="2641446"/>
            <a:ext cx="195263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7254" name="Oval 157"/>
          <p:cNvSpPr>
            <a:spLocks noChangeArrowheads="1"/>
          </p:cNvSpPr>
          <p:nvPr/>
        </p:nvSpPr>
        <p:spPr bwMode="auto">
          <a:xfrm>
            <a:off x="6752431" y="3314221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7255" name="Oval 158"/>
          <p:cNvSpPr>
            <a:spLocks noChangeArrowheads="1"/>
          </p:cNvSpPr>
          <p:nvPr/>
        </p:nvSpPr>
        <p:spPr bwMode="auto">
          <a:xfrm>
            <a:off x="7858125" y="3789363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7256" name="Oval 159"/>
          <p:cNvSpPr>
            <a:spLocks noChangeArrowheads="1"/>
          </p:cNvSpPr>
          <p:nvPr/>
        </p:nvSpPr>
        <p:spPr bwMode="auto">
          <a:xfrm>
            <a:off x="6303169" y="3648075"/>
            <a:ext cx="192087" cy="19050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7257" name="Oval 160"/>
          <p:cNvSpPr>
            <a:spLocks noChangeArrowheads="1"/>
          </p:cNvSpPr>
          <p:nvPr/>
        </p:nvSpPr>
        <p:spPr bwMode="auto">
          <a:xfrm>
            <a:off x="8456613" y="3787775"/>
            <a:ext cx="198437" cy="19685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7258" name="Oval 161"/>
          <p:cNvSpPr>
            <a:spLocks noChangeArrowheads="1"/>
          </p:cNvSpPr>
          <p:nvPr/>
        </p:nvSpPr>
        <p:spPr bwMode="auto">
          <a:xfrm>
            <a:off x="5809290" y="2918265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97" name="Group 35"/>
          <p:cNvGrpSpPr>
            <a:grpSpLocks/>
          </p:cNvGrpSpPr>
          <p:nvPr/>
        </p:nvGrpSpPr>
        <p:grpSpPr bwMode="auto">
          <a:xfrm rot="10800000">
            <a:off x="7794788" y="1999700"/>
            <a:ext cx="385762" cy="153988"/>
            <a:chOff x="3559" y="3604"/>
            <a:chExt cx="243" cy="97"/>
          </a:xfrm>
        </p:grpSpPr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9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00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3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07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8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04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05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6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09" name="Group 35"/>
          <p:cNvGrpSpPr>
            <a:grpSpLocks/>
          </p:cNvGrpSpPr>
          <p:nvPr/>
        </p:nvGrpSpPr>
        <p:grpSpPr bwMode="auto">
          <a:xfrm>
            <a:off x="7919244" y="1482725"/>
            <a:ext cx="385762" cy="153988"/>
            <a:chOff x="3559" y="3604"/>
            <a:chExt cx="243" cy="97"/>
          </a:xfrm>
        </p:grpSpPr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1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5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19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20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6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17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8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21" name="Group 35"/>
          <p:cNvGrpSpPr>
            <a:grpSpLocks/>
          </p:cNvGrpSpPr>
          <p:nvPr/>
        </p:nvGrpSpPr>
        <p:grpSpPr bwMode="auto">
          <a:xfrm rot="10800000">
            <a:off x="8489157" y="2065045"/>
            <a:ext cx="385762" cy="153988"/>
            <a:chOff x="3559" y="3604"/>
            <a:chExt cx="243" cy="97"/>
          </a:xfrm>
        </p:grpSpPr>
        <p:sp>
          <p:nvSpPr>
            <p:cNvPr id="122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23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24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31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2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28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0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/>
          </p:cNvSpPr>
          <p:nvPr/>
        </p:nvSpPr>
        <p:spPr bwMode="auto">
          <a:xfrm rot="60000" flipH="1" flipV="1">
            <a:off x="7967663" y="4762500"/>
            <a:ext cx="722312" cy="11747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9219" name="Freeform 2"/>
          <p:cNvSpPr>
            <a:spLocks/>
          </p:cNvSpPr>
          <p:nvPr/>
        </p:nvSpPr>
        <p:spPr bwMode="auto">
          <a:xfrm rot="10800000" flipH="1" flipV="1">
            <a:off x="7967663" y="4706938"/>
            <a:ext cx="722312" cy="119062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Freeform 3"/>
          <p:cNvSpPr>
            <a:spLocks/>
          </p:cNvSpPr>
          <p:nvPr/>
        </p:nvSpPr>
        <p:spPr bwMode="auto">
          <a:xfrm rot="60000" flipH="1" flipV="1">
            <a:off x="6249356" y="4522285"/>
            <a:ext cx="671208" cy="125754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9221" name="Freeform 4"/>
          <p:cNvSpPr>
            <a:spLocks/>
          </p:cNvSpPr>
          <p:nvPr/>
        </p:nvSpPr>
        <p:spPr bwMode="auto">
          <a:xfrm rot="10560000" flipH="1" flipV="1">
            <a:off x="7964488" y="5014913"/>
            <a:ext cx="723900" cy="120650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85938"/>
            <a:ext cx="161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5" name="Line 8"/>
          <p:cNvSpPr>
            <a:spLocks noChangeShapeType="1"/>
          </p:cNvSpPr>
          <p:nvPr/>
        </p:nvSpPr>
        <p:spPr bwMode="auto">
          <a:xfrm flipV="1">
            <a:off x="79708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V="1">
            <a:off x="81121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V="1">
            <a:off x="82518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 flipV="1">
            <a:off x="83915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V="1">
            <a:off x="8537575" y="5632450"/>
            <a:ext cx="1588" cy="2301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 flipV="1">
            <a:off x="7076913" y="4140200"/>
            <a:ext cx="318377" cy="4587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 flipH="1" flipV="1">
            <a:off x="5773181" y="4159250"/>
            <a:ext cx="325557" cy="357188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H="1" flipV="1">
            <a:off x="6940835" y="3686969"/>
            <a:ext cx="500492" cy="267945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H="1">
            <a:off x="6774658" y="3328194"/>
            <a:ext cx="404813" cy="28008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 flipV="1">
            <a:off x="83915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V="1">
            <a:off x="8537575" y="5392738"/>
            <a:ext cx="1588" cy="2301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 flipV="1">
            <a:off x="86820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9237" name="Group 20"/>
          <p:cNvGrpSpPr>
            <a:grpSpLocks/>
          </p:cNvGrpSpPr>
          <p:nvPr/>
        </p:nvGrpSpPr>
        <p:grpSpPr bwMode="auto">
          <a:xfrm>
            <a:off x="7774529" y="2427288"/>
            <a:ext cx="114300" cy="155575"/>
            <a:chOff x="4950" y="1308"/>
            <a:chExt cx="72" cy="98"/>
          </a:xfrm>
        </p:grpSpPr>
        <p:sp>
          <p:nvSpPr>
            <p:cNvPr id="9346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7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9238" name="Group 23"/>
          <p:cNvGrpSpPr>
            <a:grpSpLocks/>
          </p:cNvGrpSpPr>
          <p:nvPr/>
        </p:nvGrpSpPr>
        <p:grpSpPr bwMode="auto">
          <a:xfrm>
            <a:off x="4937562" y="2429498"/>
            <a:ext cx="114300" cy="155575"/>
            <a:chOff x="5088" y="1308"/>
            <a:chExt cx="72" cy="98"/>
          </a:xfrm>
        </p:grpSpPr>
        <p:sp>
          <p:nvSpPr>
            <p:cNvPr id="9344" name="Oval 24"/>
            <p:cNvSpPr>
              <a:spLocks noChangeArrowheads="1"/>
            </p:cNvSpPr>
            <p:nvPr/>
          </p:nvSpPr>
          <p:spPr bwMode="auto">
            <a:xfrm>
              <a:off x="5088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5" name="Freeform 25"/>
            <p:cNvSpPr>
              <a:spLocks noChangeArrowheads="1"/>
            </p:cNvSpPr>
            <p:nvPr/>
          </p:nvSpPr>
          <p:spPr bwMode="auto">
            <a:xfrm rot="-10740000">
              <a:off x="5102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9239" name="Group 26"/>
          <p:cNvGrpSpPr>
            <a:grpSpLocks/>
          </p:cNvGrpSpPr>
          <p:nvPr/>
        </p:nvGrpSpPr>
        <p:grpSpPr bwMode="auto">
          <a:xfrm>
            <a:off x="7723901" y="4747205"/>
            <a:ext cx="114300" cy="155575"/>
            <a:chOff x="5237" y="1308"/>
            <a:chExt cx="72" cy="98"/>
          </a:xfrm>
        </p:grpSpPr>
        <p:sp>
          <p:nvSpPr>
            <p:cNvPr id="9342" name="Oval 27"/>
            <p:cNvSpPr>
              <a:spLocks noChangeArrowheads="1"/>
            </p:cNvSpPr>
            <p:nvPr/>
          </p:nvSpPr>
          <p:spPr bwMode="auto">
            <a:xfrm>
              <a:off x="5237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3" name="Freeform 28"/>
            <p:cNvSpPr>
              <a:spLocks noChangeArrowheads="1"/>
            </p:cNvSpPr>
            <p:nvPr/>
          </p:nvSpPr>
          <p:spPr bwMode="auto">
            <a:xfrm rot="-10740000">
              <a:off x="5251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9240" name="Group 29"/>
          <p:cNvGrpSpPr>
            <a:grpSpLocks/>
          </p:cNvGrpSpPr>
          <p:nvPr/>
        </p:nvGrpSpPr>
        <p:grpSpPr bwMode="auto">
          <a:xfrm>
            <a:off x="4992350" y="4785066"/>
            <a:ext cx="114300" cy="155575"/>
            <a:chOff x="5373" y="1308"/>
            <a:chExt cx="72" cy="98"/>
          </a:xfrm>
        </p:grpSpPr>
        <p:sp>
          <p:nvSpPr>
            <p:cNvPr id="9340" name="Oval 30"/>
            <p:cNvSpPr>
              <a:spLocks noChangeArrowheads="1"/>
            </p:cNvSpPr>
            <p:nvPr/>
          </p:nvSpPr>
          <p:spPr bwMode="auto">
            <a:xfrm>
              <a:off x="5373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9341" name="Freeform 31"/>
            <p:cNvSpPr>
              <a:spLocks noChangeArrowheads="1"/>
            </p:cNvSpPr>
            <p:nvPr/>
          </p:nvSpPr>
          <p:spPr bwMode="auto">
            <a:xfrm rot="-10740000">
              <a:off x="5386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9241" name="Freeform 32"/>
          <p:cNvSpPr>
            <a:spLocks/>
          </p:cNvSpPr>
          <p:nvPr/>
        </p:nvSpPr>
        <p:spPr bwMode="auto">
          <a:xfrm>
            <a:off x="7956550" y="4270375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42" name="Freeform 33"/>
          <p:cNvSpPr>
            <a:spLocks/>
          </p:cNvSpPr>
          <p:nvPr/>
        </p:nvSpPr>
        <p:spPr bwMode="auto">
          <a:xfrm rot="10800000">
            <a:off x="7956550" y="4440238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9243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49" y="4546601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44" name="Group 35"/>
          <p:cNvGrpSpPr>
            <a:grpSpLocks/>
          </p:cNvGrpSpPr>
          <p:nvPr/>
        </p:nvGrpSpPr>
        <p:grpSpPr bwMode="auto">
          <a:xfrm>
            <a:off x="5099486" y="2404098"/>
            <a:ext cx="385762" cy="153988"/>
            <a:chOff x="3559" y="3604"/>
            <a:chExt cx="243" cy="97"/>
          </a:xfrm>
        </p:grpSpPr>
        <p:sp>
          <p:nvSpPr>
            <p:cNvPr id="9329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330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9331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32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33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9334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9338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39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9335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9336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37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9245" name="Group 47"/>
          <p:cNvGrpSpPr>
            <a:grpSpLocks/>
          </p:cNvGrpSpPr>
          <p:nvPr/>
        </p:nvGrpSpPr>
        <p:grpSpPr bwMode="auto">
          <a:xfrm>
            <a:off x="6164263" y="5697538"/>
            <a:ext cx="666750" cy="179387"/>
            <a:chOff x="3883" y="3589"/>
            <a:chExt cx="420" cy="113"/>
          </a:xfrm>
        </p:grpSpPr>
        <p:sp>
          <p:nvSpPr>
            <p:cNvPr id="9318" name="Rectangle 48"/>
            <p:cNvSpPr>
              <a:spLocks noChangeArrowheads="1"/>
            </p:cNvSpPr>
            <p:nvPr/>
          </p:nvSpPr>
          <p:spPr bwMode="auto">
            <a:xfrm>
              <a:off x="3884" y="3590"/>
              <a:ext cx="418" cy="112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319" name="Group 49"/>
            <p:cNvGrpSpPr>
              <a:grpSpLocks/>
            </p:cNvGrpSpPr>
            <p:nvPr/>
          </p:nvGrpSpPr>
          <p:grpSpPr bwMode="auto">
            <a:xfrm>
              <a:off x="3883" y="3589"/>
              <a:ext cx="420" cy="113"/>
              <a:chOff x="3883" y="3589"/>
              <a:chExt cx="420" cy="113"/>
            </a:xfrm>
          </p:grpSpPr>
          <p:sp>
            <p:nvSpPr>
              <p:cNvPr id="9320" name="Line 50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21" name="Line 51"/>
              <p:cNvSpPr>
                <a:spLocks noChangeShapeType="1"/>
              </p:cNvSpPr>
              <p:nvPr/>
            </p:nvSpPr>
            <p:spPr bwMode="auto">
              <a:xfrm>
                <a:off x="4256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22" name="Line 52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371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9323" name="Group 53"/>
              <p:cNvGrpSpPr>
                <a:grpSpLocks/>
              </p:cNvGrpSpPr>
              <p:nvPr/>
            </p:nvGrpSpPr>
            <p:grpSpPr bwMode="auto">
              <a:xfrm>
                <a:off x="3883" y="3589"/>
                <a:ext cx="47" cy="113"/>
                <a:chOff x="3883" y="3589"/>
                <a:chExt cx="47" cy="113"/>
              </a:xfrm>
            </p:grpSpPr>
            <p:sp>
              <p:nvSpPr>
                <p:cNvPr id="9327" name="Line 54"/>
                <p:cNvSpPr>
                  <a:spLocks noChangeShapeType="1"/>
                </p:cNvSpPr>
                <p:nvPr/>
              </p:nvSpPr>
              <p:spPr bwMode="auto">
                <a:xfrm>
                  <a:off x="3930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28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3882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9324" name="Group 56"/>
              <p:cNvGrpSpPr>
                <a:grpSpLocks/>
              </p:cNvGrpSpPr>
              <p:nvPr/>
            </p:nvGrpSpPr>
            <p:grpSpPr bwMode="auto">
              <a:xfrm>
                <a:off x="4256" y="3589"/>
                <a:ext cx="47" cy="113"/>
                <a:chOff x="4256" y="3589"/>
                <a:chExt cx="47" cy="113"/>
              </a:xfrm>
            </p:grpSpPr>
            <p:sp>
              <p:nvSpPr>
                <p:cNvPr id="9325" name="Line 57"/>
                <p:cNvSpPr>
                  <a:spLocks noChangeShapeType="1"/>
                </p:cNvSpPr>
                <p:nvPr/>
              </p:nvSpPr>
              <p:spPr bwMode="auto">
                <a:xfrm>
                  <a:off x="4303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26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4255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9246" name="Group 59"/>
          <p:cNvGrpSpPr>
            <a:grpSpLocks/>
          </p:cNvGrpSpPr>
          <p:nvPr/>
        </p:nvGrpSpPr>
        <p:grpSpPr bwMode="auto">
          <a:xfrm>
            <a:off x="6932613" y="5668963"/>
            <a:ext cx="858837" cy="207962"/>
            <a:chOff x="4367" y="3571"/>
            <a:chExt cx="541" cy="131"/>
          </a:xfrm>
        </p:grpSpPr>
        <p:sp>
          <p:nvSpPr>
            <p:cNvPr id="9307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308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9309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10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11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9312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9316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17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9313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9314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9315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aphicFrame>
        <p:nvGraphicFramePr>
          <p:cNvPr id="723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03430"/>
              </p:ext>
            </p:extLst>
          </p:nvPr>
        </p:nvGraphicFramePr>
        <p:xfrm>
          <a:off x="5149057" y="163931"/>
          <a:ext cx="2593975" cy="1300196"/>
        </p:xfrm>
        <a:graphic>
          <a:graphicData uri="http://schemas.openxmlformats.org/drawingml/2006/table">
            <a:tbl>
              <a:tblPr/>
              <a:tblGrid>
                <a:gridCol w="1525587"/>
                <a:gridCol w="1068388"/>
              </a:tblGrid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(x bij y meter):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 bij 30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hesjes (+ kleuren):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gele 8 oranje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ballen: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pionnen: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doelen (soort):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kleine goals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7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94097"/>
              </p:ext>
            </p:extLst>
          </p:nvPr>
        </p:nvGraphicFramePr>
        <p:xfrm>
          <a:off x="468313" y="214313"/>
          <a:ext cx="4551362" cy="5905746"/>
        </p:xfrm>
        <a:graphic>
          <a:graphicData uri="http://schemas.openxmlformats.org/drawingml/2006/table">
            <a:tbl>
              <a:tblPr/>
              <a:tblGrid>
                <a:gridCol w="304800"/>
                <a:gridCol w="2124075"/>
                <a:gridCol w="2122487"/>
              </a:tblGrid>
              <a:tr h="19573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INHOUD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Omschrijving van de vorm (bijv. 7 tegen 5)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Partij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tegen 4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Partij 4 tegen 5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Formaties van beide teams (bijv. 1-4-3 tegen 3-3)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TC  :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1-3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 :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4:1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Manier van scoren van beide teams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Kleine goaltjes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Bijzonderheden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A: 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gele partij mag de bal 2 x raken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B: 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gele partij mag de bal 3 x raken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   beperkt aantal keren raken over hele veld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Voorwaarde speelwijze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opbouwen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31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METHODIEK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Moeilijker maken? (hoe?)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breder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dieper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NTC erbij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Makkelijker/</a:t>
                      </a:r>
                      <a:r>
                        <a:rPr kumimoji="0" lang="en-US" altLang="nl-N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eenvoudiger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maken?(hoe?)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smaller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kleiner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bij TC 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AANWIJZINGEN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Algemene uitgangspunten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met de bal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zonder de bal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dekking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Rug dekking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knijpen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Spelinzicht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spitsen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3 spitsen en middenvelders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84" name="Text Box 139"/>
          <p:cNvSpPr txBox="1">
            <a:spLocks noChangeArrowheads="1"/>
          </p:cNvSpPr>
          <p:nvPr/>
        </p:nvSpPr>
        <p:spPr bwMode="auto">
          <a:xfrm>
            <a:off x="6350" y="1844675"/>
            <a:ext cx="3937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TRAINING </a:t>
            </a:r>
            <a:r>
              <a:rPr lang="en-US" altLang="nl-NL" sz="1400">
                <a:solidFill>
                  <a:srgbClr val="000000"/>
                </a:solidFill>
                <a:cs typeface="Arial" panose="020B0604020202020204" pitchFamily="34" charset="0"/>
              </a:rPr>
              <a:t>OEFEN/LEERFASE</a:t>
            </a:r>
          </a:p>
        </p:txBody>
      </p:sp>
      <p:sp>
        <p:nvSpPr>
          <p:cNvPr id="9285" name="AutoShape 140"/>
          <p:cNvSpPr>
            <a:spLocks noChangeArrowheads="1"/>
          </p:cNvSpPr>
          <p:nvPr/>
        </p:nvSpPr>
        <p:spPr bwMode="auto">
          <a:xfrm>
            <a:off x="7858125" y="3041650"/>
            <a:ext cx="219075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9286" name="AutoShape 141"/>
          <p:cNvSpPr>
            <a:spLocks noChangeArrowheads="1"/>
          </p:cNvSpPr>
          <p:nvPr/>
        </p:nvSpPr>
        <p:spPr bwMode="auto">
          <a:xfrm>
            <a:off x="8455025" y="279241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9287" name="AutoShape 142"/>
          <p:cNvSpPr>
            <a:spLocks noChangeArrowheads="1"/>
          </p:cNvSpPr>
          <p:nvPr/>
        </p:nvSpPr>
        <p:spPr bwMode="auto">
          <a:xfrm>
            <a:off x="7179471" y="3177003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9288" name="AutoShape 143"/>
          <p:cNvSpPr>
            <a:spLocks noChangeArrowheads="1"/>
          </p:cNvSpPr>
          <p:nvPr/>
        </p:nvSpPr>
        <p:spPr bwMode="auto">
          <a:xfrm>
            <a:off x="7858125" y="279241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9289" name="AutoShape 144"/>
          <p:cNvSpPr>
            <a:spLocks noChangeArrowheads="1"/>
          </p:cNvSpPr>
          <p:nvPr/>
        </p:nvSpPr>
        <p:spPr bwMode="auto">
          <a:xfrm>
            <a:off x="5881250" y="3000998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9290" name="AutoShape 145"/>
          <p:cNvSpPr>
            <a:spLocks noChangeArrowheads="1"/>
          </p:cNvSpPr>
          <p:nvPr/>
        </p:nvSpPr>
        <p:spPr bwMode="auto">
          <a:xfrm>
            <a:off x="5082889" y="3772523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291" name="AutoShape 146"/>
          <p:cNvSpPr>
            <a:spLocks noChangeArrowheads="1"/>
          </p:cNvSpPr>
          <p:nvPr/>
        </p:nvSpPr>
        <p:spPr bwMode="auto">
          <a:xfrm>
            <a:off x="5558631" y="4516438"/>
            <a:ext cx="219075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9292" name="AutoShape 147"/>
          <p:cNvSpPr>
            <a:spLocks noChangeArrowheads="1"/>
          </p:cNvSpPr>
          <p:nvPr/>
        </p:nvSpPr>
        <p:spPr bwMode="auto">
          <a:xfrm>
            <a:off x="7029450" y="448786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9293" name="AutoShape 148"/>
          <p:cNvSpPr>
            <a:spLocks noChangeArrowheads="1"/>
          </p:cNvSpPr>
          <p:nvPr/>
        </p:nvSpPr>
        <p:spPr bwMode="auto">
          <a:xfrm>
            <a:off x="7525544" y="3814446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294" name="AutoShape 149"/>
          <p:cNvSpPr>
            <a:spLocks noChangeArrowheads="1"/>
          </p:cNvSpPr>
          <p:nvPr/>
        </p:nvSpPr>
        <p:spPr bwMode="auto">
          <a:xfrm>
            <a:off x="7858125" y="229076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9295" name="AutoShape 150"/>
          <p:cNvSpPr>
            <a:spLocks noChangeArrowheads="1"/>
          </p:cNvSpPr>
          <p:nvPr/>
        </p:nvSpPr>
        <p:spPr bwMode="auto">
          <a:xfrm>
            <a:off x="8143875" y="3036888"/>
            <a:ext cx="217488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9296" name="Oval 151"/>
          <p:cNvSpPr>
            <a:spLocks noChangeArrowheads="1"/>
          </p:cNvSpPr>
          <p:nvPr/>
        </p:nvSpPr>
        <p:spPr bwMode="auto">
          <a:xfrm>
            <a:off x="8455025" y="3035300"/>
            <a:ext cx="203200" cy="20161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9297" name="Oval 152"/>
          <p:cNvSpPr>
            <a:spLocks noChangeArrowheads="1"/>
          </p:cNvSpPr>
          <p:nvPr/>
        </p:nvSpPr>
        <p:spPr bwMode="auto">
          <a:xfrm>
            <a:off x="7859713" y="3295650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298" name="Oval 153"/>
          <p:cNvSpPr>
            <a:spLocks noChangeArrowheads="1"/>
          </p:cNvSpPr>
          <p:nvPr/>
        </p:nvSpPr>
        <p:spPr bwMode="auto">
          <a:xfrm>
            <a:off x="8156575" y="3290888"/>
            <a:ext cx="195263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9299" name="Oval 154"/>
          <p:cNvSpPr>
            <a:spLocks noChangeArrowheads="1"/>
          </p:cNvSpPr>
          <p:nvPr/>
        </p:nvSpPr>
        <p:spPr bwMode="auto">
          <a:xfrm>
            <a:off x="8455025" y="3295650"/>
            <a:ext cx="196850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9300" name="Oval 155"/>
          <p:cNvSpPr>
            <a:spLocks noChangeArrowheads="1"/>
          </p:cNvSpPr>
          <p:nvPr/>
        </p:nvSpPr>
        <p:spPr bwMode="auto">
          <a:xfrm>
            <a:off x="7859713" y="3535363"/>
            <a:ext cx="207962" cy="2079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301" name="Oval 156"/>
          <p:cNvSpPr>
            <a:spLocks noChangeArrowheads="1"/>
          </p:cNvSpPr>
          <p:nvPr/>
        </p:nvSpPr>
        <p:spPr bwMode="auto">
          <a:xfrm>
            <a:off x="8689975" y="3743325"/>
            <a:ext cx="195263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9302" name="Oval 157"/>
          <p:cNvSpPr>
            <a:spLocks noChangeArrowheads="1"/>
          </p:cNvSpPr>
          <p:nvPr/>
        </p:nvSpPr>
        <p:spPr bwMode="auto">
          <a:xfrm>
            <a:off x="5674756" y="3935674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9303" name="Oval 158"/>
          <p:cNvSpPr>
            <a:spLocks noChangeArrowheads="1"/>
          </p:cNvSpPr>
          <p:nvPr/>
        </p:nvSpPr>
        <p:spPr bwMode="auto">
          <a:xfrm>
            <a:off x="8222030" y="2605883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9304" name="Oval 159"/>
          <p:cNvSpPr>
            <a:spLocks noChangeArrowheads="1"/>
          </p:cNvSpPr>
          <p:nvPr/>
        </p:nvSpPr>
        <p:spPr bwMode="auto">
          <a:xfrm>
            <a:off x="6186051" y="4270375"/>
            <a:ext cx="192087" cy="19050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9305" name="Oval 160"/>
          <p:cNvSpPr>
            <a:spLocks noChangeArrowheads="1"/>
          </p:cNvSpPr>
          <p:nvPr/>
        </p:nvSpPr>
        <p:spPr bwMode="auto">
          <a:xfrm>
            <a:off x="6673853" y="3105970"/>
            <a:ext cx="198437" cy="19685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9306" name="Oval 161"/>
          <p:cNvSpPr>
            <a:spLocks noChangeArrowheads="1"/>
          </p:cNvSpPr>
          <p:nvPr/>
        </p:nvSpPr>
        <p:spPr bwMode="auto">
          <a:xfrm>
            <a:off x="6793707" y="3535363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97" name="Group 35"/>
          <p:cNvGrpSpPr>
            <a:grpSpLocks/>
          </p:cNvGrpSpPr>
          <p:nvPr/>
        </p:nvGrpSpPr>
        <p:grpSpPr bwMode="auto">
          <a:xfrm rot="10800000">
            <a:off x="5122430" y="4766469"/>
            <a:ext cx="385762" cy="153988"/>
            <a:chOff x="3559" y="3604"/>
            <a:chExt cx="243" cy="97"/>
          </a:xfrm>
        </p:grpSpPr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9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00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3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07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8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04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05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6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09" name="Group 35"/>
          <p:cNvGrpSpPr>
            <a:grpSpLocks/>
          </p:cNvGrpSpPr>
          <p:nvPr/>
        </p:nvGrpSpPr>
        <p:grpSpPr bwMode="auto">
          <a:xfrm>
            <a:off x="7396877" y="2406864"/>
            <a:ext cx="385762" cy="153988"/>
            <a:chOff x="3559" y="3604"/>
            <a:chExt cx="243" cy="97"/>
          </a:xfrm>
        </p:grpSpPr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1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5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19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20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6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17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8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21" name="Group 35"/>
          <p:cNvGrpSpPr>
            <a:grpSpLocks/>
          </p:cNvGrpSpPr>
          <p:nvPr/>
        </p:nvGrpSpPr>
        <p:grpSpPr bwMode="auto">
          <a:xfrm rot="10800000">
            <a:off x="7354016" y="4728370"/>
            <a:ext cx="385762" cy="153988"/>
            <a:chOff x="3559" y="3604"/>
            <a:chExt cx="243" cy="97"/>
          </a:xfrm>
        </p:grpSpPr>
        <p:sp>
          <p:nvSpPr>
            <p:cNvPr id="122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23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24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31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2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28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30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1"/>
          <p:cNvSpPr>
            <a:spLocks/>
          </p:cNvSpPr>
          <p:nvPr/>
        </p:nvSpPr>
        <p:spPr bwMode="auto">
          <a:xfrm rot="60000" flipH="1" flipV="1">
            <a:off x="7967663" y="4762500"/>
            <a:ext cx="722312" cy="117475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 rot="10800000" flipH="1" flipV="1">
            <a:off x="7967663" y="4706938"/>
            <a:ext cx="722312" cy="119062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8" name="Freeform 3"/>
          <p:cNvSpPr>
            <a:spLocks/>
          </p:cNvSpPr>
          <p:nvPr/>
        </p:nvSpPr>
        <p:spPr bwMode="auto">
          <a:xfrm rot="60000" flipH="1" flipV="1">
            <a:off x="7967663" y="5110163"/>
            <a:ext cx="722312" cy="120650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/>
          </a:p>
        </p:txBody>
      </p:sp>
      <p:sp>
        <p:nvSpPr>
          <p:cNvPr id="11269" name="Freeform 4"/>
          <p:cNvSpPr>
            <a:spLocks/>
          </p:cNvSpPr>
          <p:nvPr/>
        </p:nvSpPr>
        <p:spPr bwMode="auto">
          <a:xfrm rot="10560000" flipH="1" flipV="1">
            <a:off x="7964488" y="5014913"/>
            <a:ext cx="723900" cy="120650"/>
          </a:xfrm>
          <a:custGeom>
            <a:avLst/>
            <a:gdLst>
              <a:gd name="T0" fmla="*/ 0 w 32515"/>
              <a:gd name="T1" fmla="*/ 2147483646 h 21600"/>
              <a:gd name="T2" fmla="*/ 2147483646 w 32515"/>
              <a:gd name="T3" fmla="*/ 2147483646 h 21600"/>
              <a:gd name="T4" fmla="*/ 2147483646 w 32515"/>
              <a:gd name="T5" fmla="*/ 2147483646 h 21600"/>
              <a:gd name="T6" fmla="*/ 0 60000 65536"/>
              <a:gd name="T7" fmla="*/ 0 60000 65536"/>
              <a:gd name="T8" fmla="*/ 0 60000 65536"/>
              <a:gd name="T9" fmla="*/ 0 w 32515"/>
              <a:gd name="T10" fmla="*/ 0 h 21600"/>
              <a:gd name="T11" fmla="*/ 32515 w 325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5" h="21600" fill="none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</a:path>
              <a:path w="32515" h="21600" stroke="0" extrusionOk="0">
                <a:moveTo>
                  <a:pt x="-1" y="3555"/>
                </a:moveTo>
                <a:cubicBezTo>
                  <a:pt x="3525" y="1236"/>
                  <a:pt x="7652" y="-1"/>
                  <a:pt x="11873" y="-1"/>
                </a:cubicBezTo>
                <a:cubicBezTo>
                  <a:pt x="21352" y="-1"/>
                  <a:pt x="29724" y="6180"/>
                  <a:pt x="32515" y="15239"/>
                </a:cubicBezTo>
                <a:lnTo>
                  <a:pt x="11873" y="21600"/>
                </a:lnTo>
                <a:lnTo>
                  <a:pt x="-1" y="3555"/>
                </a:lnTo>
                <a:close/>
              </a:path>
            </a:pathLst>
          </a:custGeom>
          <a:noFill/>
          <a:ln w="12600" cap="sq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85938"/>
            <a:ext cx="161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3" name="Line 8"/>
          <p:cNvSpPr>
            <a:spLocks noChangeShapeType="1"/>
          </p:cNvSpPr>
          <p:nvPr/>
        </p:nvSpPr>
        <p:spPr bwMode="auto">
          <a:xfrm flipV="1">
            <a:off x="79708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81121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flipV="1">
            <a:off x="82518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 flipV="1">
            <a:off x="8391525" y="5632450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 flipV="1">
            <a:off x="8537575" y="5632450"/>
            <a:ext cx="1588" cy="2301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 flipV="1">
            <a:off x="8682038" y="5632450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 flipV="1">
            <a:off x="79708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 flipV="1">
            <a:off x="81121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 flipV="1">
            <a:off x="82518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 flipV="1">
            <a:off x="8391525" y="5392738"/>
            <a:ext cx="1588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 flipV="1">
            <a:off x="8537575" y="5392738"/>
            <a:ext cx="1588" cy="2301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4" name="Line 19"/>
          <p:cNvSpPr>
            <a:spLocks noChangeShapeType="1"/>
          </p:cNvSpPr>
          <p:nvPr/>
        </p:nvSpPr>
        <p:spPr bwMode="auto">
          <a:xfrm flipV="1">
            <a:off x="8682038" y="5392738"/>
            <a:ext cx="1587" cy="2222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1285" name="Group 20"/>
          <p:cNvGrpSpPr>
            <a:grpSpLocks/>
          </p:cNvGrpSpPr>
          <p:nvPr/>
        </p:nvGrpSpPr>
        <p:grpSpPr bwMode="auto">
          <a:xfrm>
            <a:off x="7600156" y="2376379"/>
            <a:ext cx="114300" cy="155575"/>
            <a:chOff x="4950" y="1308"/>
            <a:chExt cx="72" cy="98"/>
          </a:xfrm>
        </p:grpSpPr>
        <p:sp>
          <p:nvSpPr>
            <p:cNvPr id="11394" name="Oval 21"/>
            <p:cNvSpPr>
              <a:spLocks noChangeArrowheads="1"/>
            </p:cNvSpPr>
            <p:nvPr/>
          </p:nvSpPr>
          <p:spPr bwMode="auto">
            <a:xfrm>
              <a:off x="4950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95" name="Freeform 22"/>
            <p:cNvSpPr>
              <a:spLocks noChangeArrowheads="1"/>
            </p:cNvSpPr>
            <p:nvPr/>
          </p:nvSpPr>
          <p:spPr bwMode="auto">
            <a:xfrm rot="-10740000">
              <a:off x="4963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1286" name="Group 23"/>
          <p:cNvGrpSpPr>
            <a:grpSpLocks/>
          </p:cNvGrpSpPr>
          <p:nvPr/>
        </p:nvGrpSpPr>
        <p:grpSpPr bwMode="auto">
          <a:xfrm>
            <a:off x="5086328" y="2365266"/>
            <a:ext cx="114300" cy="155575"/>
            <a:chOff x="5088" y="1308"/>
            <a:chExt cx="72" cy="98"/>
          </a:xfrm>
        </p:grpSpPr>
        <p:sp>
          <p:nvSpPr>
            <p:cNvPr id="11392" name="Oval 24"/>
            <p:cNvSpPr>
              <a:spLocks noChangeArrowheads="1"/>
            </p:cNvSpPr>
            <p:nvPr/>
          </p:nvSpPr>
          <p:spPr bwMode="auto">
            <a:xfrm>
              <a:off x="5088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93" name="Freeform 25"/>
            <p:cNvSpPr>
              <a:spLocks noChangeArrowheads="1"/>
            </p:cNvSpPr>
            <p:nvPr/>
          </p:nvSpPr>
          <p:spPr bwMode="auto">
            <a:xfrm rot="-10740000">
              <a:off x="5102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1287" name="Group 26"/>
          <p:cNvGrpSpPr>
            <a:grpSpLocks/>
          </p:cNvGrpSpPr>
          <p:nvPr/>
        </p:nvGrpSpPr>
        <p:grpSpPr bwMode="auto">
          <a:xfrm>
            <a:off x="8313738" y="2076450"/>
            <a:ext cx="114300" cy="155575"/>
            <a:chOff x="5237" y="1308"/>
            <a:chExt cx="72" cy="98"/>
          </a:xfrm>
        </p:grpSpPr>
        <p:sp>
          <p:nvSpPr>
            <p:cNvPr id="11390" name="Oval 27"/>
            <p:cNvSpPr>
              <a:spLocks noChangeArrowheads="1"/>
            </p:cNvSpPr>
            <p:nvPr/>
          </p:nvSpPr>
          <p:spPr bwMode="auto">
            <a:xfrm>
              <a:off x="5237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91" name="Freeform 28"/>
            <p:cNvSpPr>
              <a:spLocks noChangeArrowheads="1"/>
            </p:cNvSpPr>
            <p:nvPr/>
          </p:nvSpPr>
          <p:spPr bwMode="auto">
            <a:xfrm rot="-10740000">
              <a:off x="5251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1288" name="Group 29"/>
          <p:cNvGrpSpPr>
            <a:grpSpLocks/>
          </p:cNvGrpSpPr>
          <p:nvPr/>
        </p:nvGrpSpPr>
        <p:grpSpPr bwMode="auto">
          <a:xfrm>
            <a:off x="8529638" y="2076450"/>
            <a:ext cx="114300" cy="155575"/>
            <a:chOff x="5373" y="1308"/>
            <a:chExt cx="72" cy="98"/>
          </a:xfrm>
        </p:grpSpPr>
        <p:sp>
          <p:nvSpPr>
            <p:cNvPr id="11388" name="Oval 30"/>
            <p:cNvSpPr>
              <a:spLocks noChangeArrowheads="1"/>
            </p:cNvSpPr>
            <p:nvPr/>
          </p:nvSpPr>
          <p:spPr bwMode="auto">
            <a:xfrm>
              <a:off x="5373" y="1362"/>
              <a:ext cx="72" cy="44"/>
            </a:xfrm>
            <a:prstGeom prst="ellipse">
              <a:avLst/>
            </a:pr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sp>
          <p:nvSpPr>
            <p:cNvPr id="11389" name="Freeform 31"/>
            <p:cNvSpPr>
              <a:spLocks noChangeArrowheads="1"/>
            </p:cNvSpPr>
            <p:nvPr/>
          </p:nvSpPr>
          <p:spPr bwMode="auto">
            <a:xfrm rot="-10740000">
              <a:off x="5386" y="1309"/>
              <a:ext cx="50" cy="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16 w 21600"/>
                <a:gd name="T13" fmla="*/ 5532 h 21600"/>
                <a:gd name="T14" fmla="*/ 15984 w 21600"/>
                <a:gd name="T15" fmla="*/ 160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55" y="21600"/>
                  </a:lnTo>
                  <a:lnTo>
                    <a:pt x="14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1289" name="Freeform 32"/>
          <p:cNvSpPr>
            <a:spLocks/>
          </p:cNvSpPr>
          <p:nvPr/>
        </p:nvSpPr>
        <p:spPr bwMode="auto">
          <a:xfrm>
            <a:off x="7956550" y="4270375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90" name="Freeform 33"/>
          <p:cNvSpPr>
            <a:spLocks/>
          </p:cNvSpPr>
          <p:nvPr/>
        </p:nvSpPr>
        <p:spPr bwMode="auto">
          <a:xfrm rot="10800000">
            <a:off x="7956550" y="4440238"/>
            <a:ext cx="688975" cy="95250"/>
          </a:xfrm>
          <a:custGeom>
            <a:avLst/>
            <a:gdLst>
              <a:gd name="T0" fmla="*/ 0 w 2026"/>
              <a:gd name="T1" fmla="*/ 2147483646 h 140"/>
              <a:gd name="T2" fmla="*/ 2147483646 w 2026"/>
              <a:gd name="T3" fmla="*/ 2147483646 h 140"/>
              <a:gd name="T4" fmla="*/ 2147483646 w 2026"/>
              <a:gd name="T5" fmla="*/ 2147483646 h 140"/>
              <a:gd name="T6" fmla="*/ 2147483646 w 2026"/>
              <a:gd name="T7" fmla="*/ 2147483646 h 140"/>
              <a:gd name="T8" fmla="*/ 2147483646 w 2026"/>
              <a:gd name="T9" fmla="*/ 0 h 140"/>
              <a:gd name="T10" fmla="*/ 2147483646 w 2026"/>
              <a:gd name="T11" fmla="*/ 2147483646 h 140"/>
              <a:gd name="T12" fmla="*/ 2147483646 w 2026"/>
              <a:gd name="T13" fmla="*/ 2147483646 h 140"/>
              <a:gd name="T14" fmla="*/ 2147483646 w 2026"/>
              <a:gd name="T15" fmla="*/ 2147483646 h 140"/>
              <a:gd name="T16" fmla="*/ 2147483646 w 2026"/>
              <a:gd name="T17" fmla="*/ 2147483646 h 140"/>
              <a:gd name="T18" fmla="*/ 2147483646 w 2026"/>
              <a:gd name="T19" fmla="*/ 2147483646 h 140"/>
              <a:gd name="T20" fmla="*/ 2147483646 w 2026"/>
              <a:gd name="T21" fmla="*/ 2147483646 h 140"/>
              <a:gd name="T22" fmla="*/ 2147483646 w 2026"/>
              <a:gd name="T23" fmla="*/ 2147483646 h 140"/>
              <a:gd name="T24" fmla="*/ 2147483646 w 2026"/>
              <a:gd name="T25" fmla="*/ 2147483646 h 140"/>
              <a:gd name="T26" fmla="*/ 2147483646 w 2026"/>
              <a:gd name="T27" fmla="*/ 2147483646 h 140"/>
              <a:gd name="T28" fmla="*/ 2147483646 w 2026"/>
              <a:gd name="T29" fmla="*/ 2147483646 h 140"/>
              <a:gd name="T30" fmla="*/ 2147483646 w 2026"/>
              <a:gd name="T31" fmla="*/ 2147483646 h 140"/>
              <a:gd name="T32" fmla="*/ 2147483646 w 2026"/>
              <a:gd name="T33" fmla="*/ 0 h 140"/>
              <a:gd name="T34" fmla="*/ 2147483646 w 2026"/>
              <a:gd name="T35" fmla="*/ 2147483646 h 140"/>
              <a:gd name="T36" fmla="*/ 2147483646 w 2026"/>
              <a:gd name="T37" fmla="*/ 2147483646 h 140"/>
              <a:gd name="T38" fmla="*/ 2147483646 w 2026"/>
              <a:gd name="T39" fmla="*/ 2147483646 h 140"/>
              <a:gd name="T40" fmla="*/ 2147483646 w 2026"/>
              <a:gd name="T41" fmla="*/ 2147483646 h 140"/>
              <a:gd name="T42" fmla="*/ 2147483646 w 2026"/>
              <a:gd name="T43" fmla="*/ 2147483646 h 140"/>
              <a:gd name="T44" fmla="*/ 2147483646 w 2026"/>
              <a:gd name="T45" fmla="*/ 2147483646 h 140"/>
              <a:gd name="T46" fmla="*/ 2147483646 w 2026"/>
              <a:gd name="T47" fmla="*/ 2147483646 h 140"/>
              <a:gd name="T48" fmla="*/ 2147483646 w 2026"/>
              <a:gd name="T49" fmla="*/ 2147483646 h 140"/>
              <a:gd name="T50" fmla="*/ 2147483646 w 2026"/>
              <a:gd name="T51" fmla="*/ 2147483646 h 140"/>
              <a:gd name="T52" fmla="*/ 2147483646 w 2026"/>
              <a:gd name="T53" fmla="*/ 2147483646 h 140"/>
              <a:gd name="T54" fmla="*/ 2147483646 w 2026"/>
              <a:gd name="T55" fmla="*/ 2147483646 h 140"/>
              <a:gd name="T56" fmla="*/ 2147483646 w 2026"/>
              <a:gd name="T57" fmla="*/ 0 h 140"/>
              <a:gd name="T58" fmla="*/ 2147483646 w 2026"/>
              <a:gd name="T59" fmla="*/ 2147483646 h 140"/>
              <a:gd name="T60" fmla="*/ 2147483646 w 2026"/>
              <a:gd name="T61" fmla="*/ 2147483646 h 140"/>
              <a:gd name="T62" fmla="*/ 2147483646 w 2026"/>
              <a:gd name="T63" fmla="*/ 2147483646 h 140"/>
              <a:gd name="T64" fmla="*/ 2147483646 w 2026"/>
              <a:gd name="T65" fmla="*/ 2147483646 h 140"/>
              <a:gd name="T66" fmla="*/ 2147483646 w 2026"/>
              <a:gd name="T67" fmla="*/ 2147483646 h 140"/>
              <a:gd name="T68" fmla="*/ 2147483646 w 2026"/>
              <a:gd name="T69" fmla="*/ 2147483646 h 140"/>
              <a:gd name="T70" fmla="*/ 2147483646 w 2026"/>
              <a:gd name="T71" fmla="*/ 2147483646 h 140"/>
              <a:gd name="T72" fmla="*/ 2147483646 w 2026"/>
              <a:gd name="T73" fmla="*/ 2147483646 h 140"/>
              <a:gd name="T74" fmla="*/ 2147483646 w 2026"/>
              <a:gd name="T75" fmla="*/ 2147483646 h 140"/>
              <a:gd name="T76" fmla="*/ 2147483646 w 2026"/>
              <a:gd name="T77" fmla="*/ 2147483646 h 140"/>
              <a:gd name="T78" fmla="*/ 2147483646 w 2026"/>
              <a:gd name="T79" fmla="*/ 2147483646 h 140"/>
              <a:gd name="T80" fmla="*/ 2147483646 w 2026"/>
              <a:gd name="T81" fmla="*/ 2147483646 h 140"/>
              <a:gd name="T82" fmla="*/ 2147483646 w 2026"/>
              <a:gd name="T83" fmla="*/ 2147483646 h 140"/>
              <a:gd name="T84" fmla="*/ 2147483646 w 2026"/>
              <a:gd name="T85" fmla="*/ 2147483646 h 140"/>
              <a:gd name="T86" fmla="*/ 2147483646 w 2026"/>
              <a:gd name="T87" fmla="*/ 2147483646 h 140"/>
              <a:gd name="T88" fmla="*/ 2147483646 w 2026"/>
              <a:gd name="T89" fmla="*/ 2147483646 h 140"/>
              <a:gd name="T90" fmla="*/ 2147483646 w 2026"/>
              <a:gd name="T91" fmla="*/ 2147483646 h 140"/>
              <a:gd name="T92" fmla="*/ 2147483646 w 2026"/>
              <a:gd name="T93" fmla="*/ 2147483646 h 140"/>
              <a:gd name="T94" fmla="*/ 2147483646 w 2026"/>
              <a:gd name="T95" fmla="*/ 2147483646 h 140"/>
              <a:gd name="T96" fmla="*/ 2147483646 w 2026"/>
              <a:gd name="T97" fmla="*/ 2147483646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6"/>
              <a:gd name="T148" fmla="*/ 0 h 140"/>
              <a:gd name="T149" fmla="*/ 2026 w 202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6" h="140">
                <a:moveTo>
                  <a:pt x="0" y="132"/>
                </a:moveTo>
                <a:lnTo>
                  <a:pt x="20" y="82"/>
                </a:lnTo>
                <a:lnTo>
                  <a:pt x="49" y="38"/>
                </a:lnTo>
                <a:lnTo>
                  <a:pt x="88" y="13"/>
                </a:lnTo>
                <a:lnTo>
                  <a:pt x="126" y="0"/>
                </a:lnTo>
                <a:lnTo>
                  <a:pt x="145" y="6"/>
                </a:lnTo>
                <a:lnTo>
                  <a:pt x="174" y="19"/>
                </a:lnTo>
                <a:lnTo>
                  <a:pt x="223" y="69"/>
                </a:lnTo>
                <a:lnTo>
                  <a:pt x="282" y="114"/>
                </a:lnTo>
                <a:lnTo>
                  <a:pt x="311" y="126"/>
                </a:lnTo>
                <a:lnTo>
                  <a:pt x="340" y="132"/>
                </a:lnTo>
                <a:lnTo>
                  <a:pt x="369" y="126"/>
                </a:lnTo>
                <a:lnTo>
                  <a:pt x="399" y="114"/>
                </a:lnTo>
                <a:lnTo>
                  <a:pt x="467" y="69"/>
                </a:lnTo>
                <a:lnTo>
                  <a:pt x="535" y="19"/>
                </a:lnTo>
                <a:lnTo>
                  <a:pt x="574" y="6"/>
                </a:lnTo>
                <a:lnTo>
                  <a:pt x="603" y="0"/>
                </a:lnTo>
                <a:lnTo>
                  <a:pt x="633" y="6"/>
                </a:lnTo>
                <a:lnTo>
                  <a:pt x="662" y="19"/>
                </a:lnTo>
                <a:lnTo>
                  <a:pt x="730" y="69"/>
                </a:lnTo>
                <a:lnTo>
                  <a:pt x="789" y="114"/>
                </a:lnTo>
                <a:lnTo>
                  <a:pt x="828" y="126"/>
                </a:lnTo>
                <a:lnTo>
                  <a:pt x="857" y="132"/>
                </a:lnTo>
                <a:lnTo>
                  <a:pt x="885" y="126"/>
                </a:lnTo>
                <a:lnTo>
                  <a:pt x="924" y="114"/>
                </a:lnTo>
                <a:lnTo>
                  <a:pt x="992" y="69"/>
                </a:lnTo>
                <a:lnTo>
                  <a:pt x="1051" y="19"/>
                </a:lnTo>
                <a:lnTo>
                  <a:pt x="1090" y="6"/>
                </a:lnTo>
                <a:lnTo>
                  <a:pt x="1119" y="0"/>
                </a:lnTo>
                <a:lnTo>
                  <a:pt x="1148" y="6"/>
                </a:lnTo>
                <a:lnTo>
                  <a:pt x="1187" y="19"/>
                </a:lnTo>
                <a:lnTo>
                  <a:pt x="1256" y="63"/>
                </a:lnTo>
                <a:lnTo>
                  <a:pt x="1314" y="107"/>
                </a:lnTo>
                <a:lnTo>
                  <a:pt x="1343" y="126"/>
                </a:lnTo>
                <a:lnTo>
                  <a:pt x="1373" y="132"/>
                </a:lnTo>
                <a:lnTo>
                  <a:pt x="1402" y="132"/>
                </a:lnTo>
                <a:lnTo>
                  <a:pt x="1422" y="120"/>
                </a:lnTo>
                <a:lnTo>
                  <a:pt x="1461" y="88"/>
                </a:lnTo>
                <a:lnTo>
                  <a:pt x="1500" y="57"/>
                </a:lnTo>
                <a:lnTo>
                  <a:pt x="1529" y="51"/>
                </a:lnTo>
                <a:lnTo>
                  <a:pt x="1548" y="44"/>
                </a:lnTo>
                <a:lnTo>
                  <a:pt x="1578" y="51"/>
                </a:lnTo>
                <a:lnTo>
                  <a:pt x="1607" y="57"/>
                </a:lnTo>
                <a:lnTo>
                  <a:pt x="1674" y="82"/>
                </a:lnTo>
                <a:lnTo>
                  <a:pt x="1742" y="114"/>
                </a:lnTo>
                <a:lnTo>
                  <a:pt x="1810" y="132"/>
                </a:lnTo>
                <a:lnTo>
                  <a:pt x="1869" y="139"/>
                </a:lnTo>
                <a:lnTo>
                  <a:pt x="1918" y="139"/>
                </a:lnTo>
                <a:lnTo>
                  <a:pt x="2025" y="132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91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178593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92" name="Group 35"/>
          <p:cNvGrpSpPr>
            <a:grpSpLocks/>
          </p:cNvGrpSpPr>
          <p:nvPr/>
        </p:nvGrpSpPr>
        <p:grpSpPr bwMode="auto">
          <a:xfrm>
            <a:off x="5649913" y="5721350"/>
            <a:ext cx="385762" cy="153988"/>
            <a:chOff x="3559" y="3604"/>
            <a:chExt cx="243" cy="97"/>
          </a:xfrm>
        </p:grpSpPr>
        <p:sp>
          <p:nvSpPr>
            <p:cNvPr id="11377" name="Rectangle 36"/>
            <p:cNvSpPr>
              <a:spLocks noChangeArrowheads="1"/>
            </p:cNvSpPr>
            <p:nvPr/>
          </p:nvSpPr>
          <p:spPr bwMode="auto">
            <a:xfrm>
              <a:off x="3560" y="3605"/>
              <a:ext cx="241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378" name="Group 37"/>
            <p:cNvGrpSpPr>
              <a:grpSpLocks/>
            </p:cNvGrpSpPr>
            <p:nvPr/>
          </p:nvGrpSpPr>
          <p:grpSpPr bwMode="auto">
            <a:xfrm>
              <a:off x="3559" y="3604"/>
              <a:ext cx="243" cy="97"/>
              <a:chOff x="3559" y="3604"/>
              <a:chExt cx="243" cy="97"/>
            </a:xfrm>
          </p:grpSpPr>
          <p:sp>
            <p:nvSpPr>
              <p:cNvPr id="11379" name="Line 38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80" name="Line 39"/>
              <p:cNvSpPr>
                <a:spLocks noChangeShapeType="1"/>
              </p:cNvSpPr>
              <p:nvPr/>
            </p:nvSpPr>
            <p:spPr bwMode="auto">
              <a:xfrm>
                <a:off x="3775" y="3605"/>
                <a:ext cx="0" cy="96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81" name="Line 40"/>
              <p:cNvSpPr>
                <a:spLocks noChangeShapeType="1"/>
              </p:cNvSpPr>
              <p:nvPr/>
            </p:nvSpPr>
            <p:spPr bwMode="auto">
              <a:xfrm>
                <a:off x="3560" y="3605"/>
                <a:ext cx="214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382" name="Group 41"/>
              <p:cNvGrpSpPr>
                <a:grpSpLocks/>
              </p:cNvGrpSpPr>
              <p:nvPr/>
            </p:nvGrpSpPr>
            <p:grpSpPr bwMode="auto">
              <a:xfrm>
                <a:off x="3559" y="3604"/>
                <a:ext cx="28" cy="97"/>
                <a:chOff x="3559" y="3604"/>
                <a:chExt cx="28" cy="97"/>
              </a:xfrm>
            </p:grpSpPr>
            <p:sp>
              <p:nvSpPr>
                <p:cNvPr id="11386" name="Line 42"/>
                <p:cNvSpPr>
                  <a:spLocks noChangeShapeType="1"/>
                </p:cNvSpPr>
                <p:nvPr/>
              </p:nvSpPr>
              <p:spPr bwMode="auto">
                <a:xfrm>
                  <a:off x="3587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87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383" name="Group 44"/>
              <p:cNvGrpSpPr>
                <a:grpSpLocks/>
              </p:cNvGrpSpPr>
              <p:nvPr/>
            </p:nvGrpSpPr>
            <p:grpSpPr bwMode="auto">
              <a:xfrm>
                <a:off x="3774" y="3604"/>
                <a:ext cx="28" cy="97"/>
                <a:chOff x="3774" y="3604"/>
                <a:chExt cx="28" cy="97"/>
              </a:xfrm>
            </p:grpSpPr>
            <p:sp>
              <p:nvSpPr>
                <p:cNvPr id="11384" name="Line 45"/>
                <p:cNvSpPr>
                  <a:spLocks noChangeShapeType="1"/>
                </p:cNvSpPr>
                <p:nvPr/>
              </p:nvSpPr>
              <p:spPr bwMode="auto">
                <a:xfrm>
                  <a:off x="3802" y="3637"/>
                  <a:ext cx="0" cy="6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85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3" y="3603"/>
                  <a:ext cx="30" cy="35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1293" name="Group 47"/>
          <p:cNvGrpSpPr>
            <a:grpSpLocks/>
          </p:cNvGrpSpPr>
          <p:nvPr/>
        </p:nvGrpSpPr>
        <p:grpSpPr bwMode="auto">
          <a:xfrm>
            <a:off x="6164263" y="5697538"/>
            <a:ext cx="666750" cy="179387"/>
            <a:chOff x="3883" y="3589"/>
            <a:chExt cx="420" cy="113"/>
          </a:xfrm>
        </p:grpSpPr>
        <p:sp>
          <p:nvSpPr>
            <p:cNvPr id="11366" name="Rectangle 48"/>
            <p:cNvSpPr>
              <a:spLocks noChangeArrowheads="1"/>
            </p:cNvSpPr>
            <p:nvPr/>
          </p:nvSpPr>
          <p:spPr bwMode="auto">
            <a:xfrm>
              <a:off x="3884" y="3590"/>
              <a:ext cx="418" cy="112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367" name="Group 49"/>
            <p:cNvGrpSpPr>
              <a:grpSpLocks/>
            </p:cNvGrpSpPr>
            <p:nvPr/>
          </p:nvGrpSpPr>
          <p:grpSpPr bwMode="auto">
            <a:xfrm>
              <a:off x="3883" y="3589"/>
              <a:ext cx="420" cy="113"/>
              <a:chOff x="3883" y="3589"/>
              <a:chExt cx="420" cy="113"/>
            </a:xfrm>
          </p:grpSpPr>
          <p:sp>
            <p:nvSpPr>
              <p:cNvPr id="11368" name="Line 50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69" name="Line 51"/>
              <p:cNvSpPr>
                <a:spLocks noChangeShapeType="1"/>
              </p:cNvSpPr>
              <p:nvPr/>
            </p:nvSpPr>
            <p:spPr bwMode="auto">
              <a:xfrm>
                <a:off x="4256" y="3590"/>
                <a:ext cx="0" cy="112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70" name="Line 52"/>
              <p:cNvSpPr>
                <a:spLocks noChangeShapeType="1"/>
              </p:cNvSpPr>
              <p:nvPr/>
            </p:nvSpPr>
            <p:spPr bwMode="auto">
              <a:xfrm>
                <a:off x="3884" y="3590"/>
                <a:ext cx="371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371" name="Group 53"/>
              <p:cNvGrpSpPr>
                <a:grpSpLocks/>
              </p:cNvGrpSpPr>
              <p:nvPr/>
            </p:nvGrpSpPr>
            <p:grpSpPr bwMode="auto">
              <a:xfrm>
                <a:off x="3883" y="3589"/>
                <a:ext cx="47" cy="113"/>
                <a:chOff x="3883" y="3589"/>
                <a:chExt cx="47" cy="113"/>
              </a:xfrm>
            </p:grpSpPr>
            <p:sp>
              <p:nvSpPr>
                <p:cNvPr id="11375" name="Line 54"/>
                <p:cNvSpPr>
                  <a:spLocks noChangeShapeType="1"/>
                </p:cNvSpPr>
                <p:nvPr/>
              </p:nvSpPr>
              <p:spPr bwMode="auto">
                <a:xfrm>
                  <a:off x="3930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76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3882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372" name="Group 56"/>
              <p:cNvGrpSpPr>
                <a:grpSpLocks/>
              </p:cNvGrpSpPr>
              <p:nvPr/>
            </p:nvGrpSpPr>
            <p:grpSpPr bwMode="auto">
              <a:xfrm>
                <a:off x="4256" y="3589"/>
                <a:ext cx="47" cy="113"/>
                <a:chOff x="4256" y="3589"/>
                <a:chExt cx="47" cy="113"/>
              </a:xfrm>
            </p:grpSpPr>
            <p:sp>
              <p:nvSpPr>
                <p:cNvPr id="11373" name="Line 57"/>
                <p:cNvSpPr>
                  <a:spLocks noChangeShapeType="1"/>
                </p:cNvSpPr>
                <p:nvPr/>
              </p:nvSpPr>
              <p:spPr bwMode="auto">
                <a:xfrm>
                  <a:off x="4303" y="3628"/>
                  <a:ext cx="0" cy="74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74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4255" y="3588"/>
                  <a:ext cx="49" cy="41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11294" name="Group 59"/>
          <p:cNvGrpSpPr>
            <a:grpSpLocks/>
          </p:cNvGrpSpPr>
          <p:nvPr/>
        </p:nvGrpSpPr>
        <p:grpSpPr bwMode="auto">
          <a:xfrm>
            <a:off x="5967286" y="2224401"/>
            <a:ext cx="858837" cy="207962"/>
            <a:chOff x="4367" y="3571"/>
            <a:chExt cx="541" cy="131"/>
          </a:xfrm>
        </p:grpSpPr>
        <p:sp>
          <p:nvSpPr>
            <p:cNvPr id="11355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11356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11357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58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59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1360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11364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65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361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11362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363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aphicFrame>
        <p:nvGraphicFramePr>
          <p:cNvPr id="8263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28349"/>
              </p:ext>
            </p:extLst>
          </p:nvPr>
        </p:nvGraphicFramePr>
        <p:xfrm>
          <a:off x="5149057" y="175963"/>
          <a:ext cx="2593975" cy="1300196"/>
        </p:xfrm>
        <a:graphic>
          <a:graphicData uri="http://schemas.openxmlformats.org/drawingml/2006/table">
            <a:tbl>
              <a:tblPr/>
              <a:tblGrid>
                <a:gridCol w="1525587"/>
                <a:gridCol w="1068388"/>
              </a:tblGrid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(x bij y meter):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 bij 50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hesjes (+ kleuren):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gele 8 oranje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ballen: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pionnen: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Aantal doelen (soort):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</a:t>
                      </a:r>
                      <a:r>
                        <a:rPr kumimoji="0" lang="en-US" altLang="nl-NL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grote</a:t>
                      </a:r>
                      <a:r>
                        <a:rPr kumimoji="0" lang="en-US" altLang="nl-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goals</a:t>
                      </a:r>
                    </a:p>
                  </a:txBody>
                  <a:tcPr marL="90000" marR="90000" marT="68345" marB="46812" horzOverflow="overflow">
                    <a:lnL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01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1626"/>
              </p:ext>
            </p:extLst>
          </p:nvPr>
        </p:nvGraphicFramePr>
        <p:xfrm>
          <a:off x="468313" y="214313"/>
          <a:ext cx="4551362" cy="5713413"/>
        </p:xfrm>
        <a:graphic>
          <a:graphicData uri="http://schemas.openxmlformats.org/drawingml/2006/table">
            <a:tbl>
              <a:tblPr/>
              <a:tblGrid>
                <a:gridCol w="304800"/>
                <a:gridCol w="2124075"/>
                <a:gridCol w="2122487"/>
              </a:tblGrid>
              <a:tr h="19573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INHOUD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Omschrijving van de vorm (bijv. 7 tegen 5)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Partij 7 tegen 6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Formaties van beide teams (bijv. 1-4-3 tegen 3-3)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TC: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3:3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NTC: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1-4:3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Manier van scoren van beide teams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 grote goals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Bijzonderheden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Voorwaarde speelwijze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Druk zetten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31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METHODIEK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Moeilijker maken? (hoe?)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breder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dieper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NTC erbij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Makkelijker/</a:t>
                      </a:r>
                      <a:r>
                        <a:rPr kumimoji="0" lang="en-US" altLang="nl-N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eenvoudiger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maken?(hoe?)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smaller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Veld kleiner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Speler bij TC </a:t>
                      </a:r>
                      <a:r>
                        <a:rPr kumimoji="0" lang="en-US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AANWIJZINGEN</a:t>
                      </a:r>
                    </a:p>
                  </a:txBody>
                  <a:tcPr marL="90000" marR="90000" marT="6984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Algemene uitgangspunten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met de bal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Handelingen zonder de bal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Ruimte dekking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Rug dekking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knijpen</a:t>
                      </a: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Spelinzicht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3 spitsen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3 spitsen en </a:t>
                      </a: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middenvelders</a:t>
                      </a:r>
                    </a:p>
                    <a:p>
                      <a:pPr marL="171450" marR="0" lvl="0" indent="-17145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Communicatie </a:t>
                      </a:r>
                      <a:r>
                        <a:rPr kumimoji="0" lang="nl-NL" altLang="nl-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middenvelders</a:t>
                      </a: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65016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2" name="Text Box 139"/>
          <p:cNvSpPr txBox="1">
            <a:spLocks noChangeArrowheads="1"/>
          </p:cNvSpPr>
          <p:nvPr/>
        </p:nvSpPr>
        <p:spPr bwMode="auto">
          <a:xfrm>
            <a:off x="6350" y="1844675"/>
            <a:ext cx="3937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 dirty="0">
                <a:solidFill>
                  <a:srgbClr val="000000"/>
                </a:solidFill>
                <a:cs typeface="Arial" panose="020B0604020202020204" pitchFamily="34" charset="0"/>
              </a:rPr>
              <a:t>TRAINING </a:t>
            </a:r>
            <a:r>
              <a:rPr lang="en-US" altLang="nl-NL" sz="1400" dirty="0">
                <a:solidFill>
                  <a:srgbClr val="000000"/>
                </a:solidFill>
                <a:cs typeface="Arial" panose="020B0604020202020204" pitchFamily="34" charset="0"/>
              </a:rPr>
              <a:t>TOEPASSINGSFASE</a:t>
            </a:r>
          </a:p>
        </p:txBody>
      </p:sp>
      <p:sp>
        <p:nvSpPr>
          <p:cNvPr id="11333" name="AutoShape 140"/>
          <p:cNvSpPr>
            <a:spLocks noChangeArrowheads="1"/>
          </p:cNvSpPr>
          <p:nvPr/>
        </p:nvSpPr>
        <p:spPr bwMode="auto">
          <a:xfrm>
            <a:off x="7858125" y="3041650"/>
            <a:ext cx="219075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334" name="AutoShape 141"/>
          <p:cNvSpPr>
            <a:spLocks noChangeArrowheads="1"/>
          </p:cNvSpPr>
          <p:nvPr/>
        </p:nvSpPr>
        <p:spPr bwMode="auto">
          <a:xfrm>
            <a:off x="8455025" y="279241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1335" name="AutoShape 142"/>
          <p:cNvSpPr>
            <a:spLocks noChangeArrowheads="1"/>
          </p:cNvSpPr>
          <p:nvPr/>
        </p:nvSpPr>
        <p:spPr bwMode="auto">
          <a:xfrm>
            <a:off x="6826123" y="3087049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1336" name="AutoShape 143"/>
          <p:cNvSpPr>
            <a:spLocks noChangeArrowheads="1"/>
          </p:cNvSpPr>
          <p:nvPr/>
        </p:nvSpPr>
        <p:spPr bwMode="auto">
          <a:xfrm>
            <a:off x="7858125" y="2792413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1337" name="AutoShape 144"/>
          <p:cNvSpPr>
            <a:spLocks noChangeArrowheads="1"/>
          </p:cNvSpPr>
          <p:nvPr/>
        </p:nvSpPr>
        <p:spPr bwMode="auto">
          <a:xfrm>
            <a:off x="5820568" y="3228310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1338" name="AutoShape 145"/>
          <p:cNvSpPr>
            <a:spLocks noChangeArrowheads="1"/>
          </p:cNvSpPr>
          <p:nvPr/>
        </p:nvSpPr>
        <p:spPr bwMode="auto">
          <a:xfrm>
            <a:off x="5073649" y="3748966"/>
            <a:ext cx="217488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1339" name="AutoShape 146"/>
          <p:cNvSpPr>
            <a:spLocks noChangeArrowheads="1"/>
          </p:cNvSpPr>
          <p:nvPr/>
        </p:nvSpPr>
        <p:spPr bwMode="auto">
          <a:xfrm>
            <a:off x="5562600" y="4671219"/>
            <a:ext cx="219075" cy="1905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1340" name="AutoShape 147"/>
          <p:cNvSpPr>
            <a:spLocks noChangeArrowheads="1"/>
          </p:cNvSpPr>
          <p:nvPr/>
        </p:nvSpPr>
        <p:spPr bwMode="auto">
          <a:xfrm>
            <a:off x="6987204" y="4694183"/>
            <a:ext cx="217488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41" name="AutoShape 148"/>
          <p:cNvSpPr>
            <a:spLocks noChangeArrowheads="1"/>
          </p:cNvSpPr>
          <p:nvPr/>
        </p:nvSpPr>
        <p:spPr bwMode="auto">
          <a:xfrm>
            <a:off x="7548562" y="3743325"/>
            <a:ext cx="21748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42" name="AutoShape 149"/>
          <p:cNvSpPr>
            <a:spLocks noChangeArrowheads="1"/>
          </p:cNvSpPr>
          <p:nvPr/>
        </p:nvSpPr>
        <p:spPr bwMode="auto">
          <a:xfrm>
            <a:off x="6293644" y="5152444"/>
            <a:ext cx="219075" cy="192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343" name="AutoShape 150"/>
          <p:cNvSpPr>
            <a:spLocks noChangeArrowheads="1"/>
          </p:cNvSpPr>
          <p:nvPr/>
        </p:nvSpPr>
        <p:spPr bwMode="auto">
          <a:xfrm>
            <a:off x="8143875" y="3036888"/>
            <a:ext cx="217488" cy="1936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520" tIns="41760" rIns="83520" bIns="41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344" name="Oval 151"/>
          <p:cNvSpPr>
            <a:spLocks noChangeArrowheads="1"/>
          </p:cNvSpPr>
          <p:nvPr/>
        </p:nvSpPr>
        <p:spPr bwMode="auto">
          <a:xfrm>
            <a:off x="6361906" y="2485916"/>
            <a:ext cx="203200" cy="20161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345" name="Oval 152"/>
          <p:cNvSpPr>
            <a:spLocks noChangeArrowheads="1"/>
          </p:cNvSpPr>
          <p:nvPr/>
        </p:nvSpPr>
        <p:spPr bwMode="auto">
          <a:xfrm>
            <a:off x="7859713" y="3295650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46" name="Oval 153"/>
          <p:cNvSpPr>
            <a:spLocks noChangeArrowheads="1"/>
          </p:cNvSpPr>
          <p:nvPr/>
        </p:nvSpPr>
        <p:spPr bwMode="auto">
          <a:xfrm>
            <a:off x="8156575" y="3290888"/>
            <a:ext cx="195263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47" name="Oval 154"/>
          <p:cNvSpPr>
            <a:spLocks noChangeArrowheads="1"/>
          </p:cNvSpPr>
          <p:nvPr/>
        </p:nvSpPr>
        <p:spPr bwMode="auto">
          <a:xfrm>
            <a:off x="8455025" y="3295650"/>
            <a:ext cx="196850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1348" name="Oval 155"/>
          <p:cNvSpPr>
            <a:spLocks noChangeArrowheads="1"/>
          </p:cNvSpPr>
          <p:nvPr/>
        </p:nvSpPr>
        <p:spPr bwMode="auto">
          <a:xfrm>
            <a:off x="7859713" y="3535363"/>
            <a:ext cx="207962" cy="2079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1349" name="Oval 156"/>
          <p:cNvSpPr>
            <a:spLocks noChangeArrowheads="1"/>
          </p:cNvSpPr>
          <p:nvPr/>
        </p:nvSpPr>
        <p:spPr bwMode="auto">
          <a:xfrm>
            <a:off x="8156575" y="3530600"/>
            <a:ext cx="195263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1350" name="Oval 157"/>
          <p:cNvSpPr>
            <a:spLocks noChangeArrowheads="1"/>
          </p:cNvSpPr>
          <p:nvPr/>
        </p:nvSpPr>
        <p:spPr bwMode="auto">
          <a:xfrm>
            <a:off x="5783262" y="3649288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1351" name="Oval 158"/>
          <p:cNvSpPr>
            <a:spLocks noChangeArrowheads="1"/>
          </p:cNvSpPr>
          <p:nvPr/>
        </p:nvSpPr>
        <p:spPr bwMode="auto">
          <a:xfrm>
            <a:off x="6738017" y="2910705"/>
            <a:ext cx="196850" cy="195262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1352" name="Oval 159"/>
          <p:cNvSpPr>
            <a:spLocks noChangeArrowheads="1"/>
          </p:cNvSpPr>
          <p:nvPr/>
        </p:nvSpPr>
        <p:spPr bwMode="auto">
          <a:xfrm>
            <a:off x="6610351" y="4318000"/>
            <a:ext cx="192087" cy="19050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1353" name="Oval 160"/>
          <p:cNvSpPr>
            <a:spLocks noChangeArrowheads="1"/>
          </p:cNvSpPr>
          <p:nvPr/>
        </p:nvSpPr>
        <p:spPr bwMode="auto">
          <a:xfrm>
            <a:off x="6059277" y="3283638"/>
            <a:ext cx="198437" cy="19685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 dirty="0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354" name="Oval 161"/>
          <p:cNvSpPr>
            <a:spLocks noChangeArrowheads="1"/>
          </p:cNvSpPr>
          <p:nvPr/>
        </p:nvSpPr>
        <p:spPr bwMode="auto">
          <a:xfrm>
            <a:off x="7219951" y="3837781"/>
            <a:ext cx="195262" cy="195263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buSzPct val="100000"/>
            </a:pPr>
            <a:r>
              <a:rPr lang="nl-NL" altLang="nl-NL" sz="1000" b="1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97" name="Group 59"/>
          <p:cNvGrpSpPr>
            <a:grpSpLocks/>
          </p:cNvGrpSpPr>
          <p:nvPr/>
        </p:nvGrpSpPr>
        <p:grpSpPr bwMode="auto">
          <a:xfrm rot="10800000">
            <a:off x="5989638" y="5315955"/>
            <a:ext cx="858837" cy="207962"/>
            <a:chOff x="4367" y="3571"/>
            <a:chExt cx="541" cy="131"/>
          </a:xfrm>
        </p:grpSpPr>
        <p:sp>
          <p:nvSpPr>
            <p:cNvPr id="98" name="Rectangle 60"/>
            <p:cNvSpPr>
              <a:spLocks noChangeArrowheads="1"/>
            </p:cNvSpPr>
            <p:nvPr/>
          </p:nvSpPr>
          <p:spPr bwMode="auto">
            <a:xfrm>
              <a:off x="4368" y="3572"/>
              <a:ext cx="540" cy="13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>
                <a:cs typeface="Arial" panose="020B0604020202020204" pitchFamily="34" charset="0"/>
              </a:endParaRPr>
            </a:p>
          </p:txBody>
        </p:sp>
        <p:grpSp>
          <p:nvGrpSpPr>
            <p:cNvPr id="99" name="Group 61"/>
            <p:cNvGrpSpPr>
              <a:grpSpLocks/>
            </p:cNvGrpSpPr>
            <p:nvPr/>
          </p:nvGrpSpPr>
          <p:grpSpPr bwMode="auto">
            <a:xfrm>
              <a:off x="4367" y="3571"/>
              <a:ext cx="541" cy="131"/>
              <a:chOff x="4367" y="3571"/>
              <a:chExt cx="541" cy="131"/>
            </a:xfrm>
          </p:grpSpPr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" name="Line 63"/>
              <p:cNvSpPr>
                <a:spLocks noChangeShapeType="1"/>
              </p:cNvSpPr>
              <p:nvPr/>
            </p:nvSpPr>
            <p:spPr bwMode="auto">
              <a:xfrm>
                <a:off x="4848" y="3572"/>
                <a:ext cx="0" cy="13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" name="Line 64"/>
              <p:cNvSpPr>
                <a:spLocks noChangeShapeType="1"/>
              </p:cNvSpPr>
              <p:nvPr/>
            </p:nvSpPr>
            <p:spPr bwMode="auto">
              <a:xfrm>
                <a:off x="4368" y="3572"/>
                <a:ext cx="479" cy="0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3" name="Group 65"/>
              <p:cNvGrpSpPr>
                <a:grpSpLocks/>
              </p:cNvGrpSpPr>
              <p:nvPr/>
            </p:nvGrpSpPr>
            <p:grpSpPr bwMode="auto">
              <a:xfrm>
                <a:off x="4367" y="3571"/>
                <a:ext cx="61" cy="131"/>
                <a:chOff x="4367" y="3571"/>
                <a:chExt cx="61" cy="131"/>
              </a:xfrm>
            </p:grpSpPr>
            <p:sp>
              <p:nvSpPr>
                <p:cNvPr id="107" name="Line 66"/>
                <p:cNvSpPr>
                  <a:spLocks noChangeShapeType="1"/>
                </p:cNvSpPr>
                <p:nvPr/>
              </p:nvSpPr>
              <p:spPr bwMode="auto">
                <a:xfrm>
                  <a:off x="442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8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04" name="Group 68"/>
              <p:cNvGrpSpPr>
                <a:grpSpLocks/>
              </p:cNvGrpSpPr>
              <p:nvPr/>
            </p:nvGrpSpPr>
            <p:grpSpPr bwMode="auto">
              <a:xfrm>
                <a:off x="4847" y="3571"/>
                <a:ext cx="61" cy="131"/>
                <a:chOff x="4847" y="3571"/>
                <a:chExt cx="61" cy="131"/>
              </a:xfrm>
            </p:grpSpPr>
            <p:sp>
              <p:nvSpPr>
                <p:cNvPr id="105" name="Line 69"/>
                <p:cNvSpPr>
                  <a:spLocks noChangeShapeType="1"/>
                </p:cNvSpPr>
                <p:nvPr/>
              </p:nvSpPr>
              <p:spPr bwMode="auto">
                <a:xfrm>
                  <a:off x="4908" y="3616"/>
                  <a:ext cx="0" cy="86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6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6" y="3570"/>
                  <a:ext cx="63" cy="47"/>
                </a:xfrm>
                <a:prstGeom prst="line">
                  <a:avLst/>
                </a:prstGeom>
                <a:noFill/>
                <a:ln w="158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34218"/>
              </p:ext>
            </p:extLst>
          </p:nvPr>
        </p:nvGraphicFramePr>
        <p:xfrm>
          <a:off x="468313" y="1484313"/>
          <a:ext cx="4105275" cy="4321175"/>
        </p:xfrm>
        <a:graphic>
          <a:graphicData uri="http://schemas.openxmlformats.org/drawingml/2006/table">
            <a:tbl>
              <a:tblPr/>
              <a:tblGrid>
                <a:gridCol w="4105275"/>
              </a:tblGrid>
              <a:tr h="43211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Heb je met de spelers op de doelstelling kunnen trainen?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zijn de spelers beter gaan uitvoeren (in relatie tot de doelstelling) gedurende jouw training?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moeten de spelers nog beter leren uitvoeren (in relatie tot de doelstelling)?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Consequenties voor een volgende training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Keuze trainingsvorm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Keuze beginsituatie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Keuze rol tegenpartij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Aanwijzingen / accenten voor de coach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66096" marB="4680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93663" y="1485900"/>
            <a:ext cx="3333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spcBef>
                <a:spcPts val="625"/>
              </a:spcBef>
              <a:buSzPct val="100000"/>
            </a:pPr>
            <a:r>
              <a:rPr lang="en-US" altLang="nl-NL" sz="1000">
                <a:solidFill>
                  <a:srgbClr val="FF7600"/>
                </a:solidFill>
                <a:cs typeface="Arial" panose="020B0604020202020204" pitchFamily="34" charset="0"/>
              </a:rPr>
              <a:t>ORIENTATIEFASE / OEFENLEERFASE / TOEPASSINGSFASE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96875" y="1074738"/>
            <a:ext cx="14382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EVALUATIE</a:t>
            </a:r>
          </a:p>
        </p:txBody>
      </p:sp>
      <p:graphicFrame>
        <p:nvGraphicFramePr>
          <p:cNvPr id="922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79340"/>
              </p:ext>
            </p:extLst>
          </p:nvPr>
        </p:nvGraphicFramePr>
        <p:xfrm>
          <a:off x="4643438" y="1484313"/>
          <a:ext cx="4033837" cy="4321175"/>
        </p:xfrm>
        <a:graphic>
          <a:graphicData uri="http://schemas.openxmlformats.org/drawingml/2006/table">
            <a:tbl>
              <a:tblPr/>
              <a:tblGrid>
                <a:gridCol w="4033837"/>
              </a:tblGrid>
              <a:tr h="43211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Hoe heb je de training aangepakt?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ging er goed en wat ging er minder goed als je kijkt naar jouw rol als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trainer?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Waarom ging het volgens jou minder goed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 wil je de volgende keer beter doen?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nl-NL" alt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Hoe ga je dit voor elkaar krijgen?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88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nl-NL" altLang="nl-N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Content</a:t>
                      </a:r>
                    </a:p>
                  </a:txBody>
                  <a:tcPr marL="90000" marR="90000" marT="66096" marB="46800" horzOverflow="overflow">
                    <a:lnL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4572000" y="1074738"/>
            <a:ext cx="17605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en-US" altLang="nl-NL" sz="1400" b="1">
                <a:solidFill>
                  <a:srgbClr val="000000"/>
                </a:solidFill>
                <a:cs typeface="Arial" panose="020B0604020202020204" pitchFamily="34" charset="0"/>
              </a:rPr>
              <a:t>ZELFREFLECTIE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3950</TotalTime>
  <Words>691</Words>
  <Application>Microsoft Office PowerPoint</Application>
  <PresentationFormat>Diavoorstelling (4:3)</PresentationFormat>
  <Paragraphs>328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5</vt:i4>
      </vt:variant>
    </vt:vector>
  </HeadingPairs>
  <TitlesOfParts>
    <vt:vector size="14" baseType="lpstr">
      <vt:lpstr>Arial</vt:lpstr>
      <vt:lpstr>DejaVu Sans</vt:lpstr>
      <vt:lpstr>Geneva</vt:lpstr>
      <vt:lpstr>Lucida Sans Unicode</vt:lpstr>
      <vt:lpstr>Times New Roman</vt:lpstr>
      <vt:lpstr>Verdana</vt:lpstr>
      <vt:lpstr>Kantoorthema</vt:lpstr>
      <vt:lpstr>Kantoorthema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Wedstrijdanalyse formulier</dc:title>
  <dc:subject/>
  <dc:creator>Michael.vanderstar</dc:creator>
  <cp:keywords/>
  <dc:description/>
  <cp:lastModifiedBy>marvin bronsgeest</cp:lastModifiedBy>
  <cp:revision>273</cp:revision>
  <cp:lastPrinted>2015-09-16T13:30:44Z</cp:lastPrinted>
  <dcterms:created xsi:type="dcterms:W3CDTF">2011-05-11T11:13:38Z</dcterms:created>
  <dcterms:modified xsi:type="dcterms:W3CDTF">2016-09-02T13:24:00Z</dcterms:modified>
</cp:coreProperties>
</file>