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794500" cy="9931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2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4538"/>
            <a:ext cx="4964112" cy="37226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08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2" tIns="47165" rIns="90702" bIns="4716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 smtClean="0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2" tIns="47165" rIns="90702" bIns="471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0" algn="l"/>
                <a:tab pos="451167" algn="l"/>
                <a:tab pos="903934" algn="l"/>
                <a:tab pos="1356700" algn="l"/>
                <a:tab pos="1809468" algn="l"/>
                <a:tab pos="2262234" algn="l"/>
                <a:tab pos="2715001" algn="l"/>
                <a:tab pos="3167767" algn="l"/>
                <a:tab pos="3620535" algn="l"/>
                <a:tab pos="4073301" algn="l"/>
                <a:tab pos="4526068" algn="l"/>
                <a:tab pos="4978834" algn="l"/>
                <a:tab pos="5431602" algn="l"/>
                <a:tab pos="5884368" algn="l"/>
                <a:tab pos="6337135" algn="l"/>
                <a:tab pos="6789901" algn="l"/>
                <a:tab pos="7242669" algn="l"/>
                <a:tab pos="7695435" algn="l"/>
                <a:tab pos="8148202" algn="l"/>
                <a:tab pos="8600968" algn="l"/>
                <a:tab pos="9053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F7F9592-05BA-4881-8ADB-FB3D9BE1AF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92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3CD9A01-486A-4C52-851B-6CC605826782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nl-NL" altLang="nl-NL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11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F9630C0-693A-4CE8-86BE-63C1C00010E8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nl-NL" altLang="nl-NL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3D703E-24FC-4972-BAD0-5974DF22A775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A1844AF-9CB8-4301-B0CA-4317BA144918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nl-NL" altLang="nl-NL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E44318-21D8-4A3D-A428-846D7E130399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2A2F3C4-E4A9-4E76-8C10-87AD3ABEA636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nl-NL" altLang="nl-NL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108ED4-120C-428C-B173-65855598674B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8AFC2E3-EE28-4EEF-8EDD-0B45C69A4281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nl-NL" altLang="nl-NL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18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0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8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7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37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02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247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0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62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9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43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74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413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743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90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83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5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26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21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15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69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9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6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35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076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332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17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38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1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75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10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59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04800"/>
            <a:ext cx="7350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81000" y="5994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  <a:defRPr/>
            </a:pPr>
            <a:fld id="{64E6E8AC-086C-4799-97F1-741295BA6E1C}" type="slidenum">
              <a:rPr lang="nl-NL" altLang="nl-NL" sz="1000" smtClean="0">
                <a:cs typeface="Arial" panose="020B0604020202020204" pitchFamily="34" charset="0"/>
              </a:rPr>
              <a:pPr eaLnBrk="1" hangingPunct="1">
                <a:buSzPct val="100000"/>
                <a:defRPr/>
              </a:pPr>
              <a:t>‹nr.›</a:t>
            </a:fld>
            <a:endParaRPr lang="nl-NL" altLang="nl-NL" sz="1000" smtClean="0"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cs typeface="Arial" panose="020B0604020202020204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04800"/>
            <a:ext cx="7334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1000" y="5994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  <a:defRPr/>
            </a:pPr>
            <a:fld id="{A1B592F0-5365-4217-817C-39473BE61CA1}" type="slidenum">
              <a:rPr lang="nl-NL" altLang="nl-NL" sz="1000" smtClean="0">
                <a:cs typeface="Arial" panose="020B0604020202020204" pitchFamily="34" charset="0"/>
              </a:rPr>
              <a:pPr eaLnBrk="1" hangingPunct="1">
                <a:buSzPct val="100000"/>
                <a:defRPr/>
              </a:pPr>
              <a:t>‹nr.›</a:t>
            </a:fld>
            <a:endParaRPr lang="nl-NL" altLang="nl-NL" sz="1000" smtClean="0">
              <a:cs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cs typeface="Arial" panose="020B060402020202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04800"/>
            <a:ext cx="7334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484313"/>
            <a:ext cx="26400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765175"/>
            <a:ext cx="779621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buSzPct val="100000"/>
            </a:pPr>
            <a:r>
              <a:rPr lang="en-GB" altLang="nl-NL" sz="3900" b="1">
                <a:solidFill>
                  <a:srgbClr val="FFFFFF"/>
                </a:solidFill>
                <a:cs typeface="Arial" panose="020B0604020202020204" pitchFamily="34" charset="0"/>
              </a:rPr>
              <a:t>Trainingvoorbereiding </a:t>
            </a:r>
            <a:r>
              <a:rPr lang="en-GB" altLang="nl-NL" sz="3900">
                <a:solidFill>
                  <a:srgbClr val="FFFFFF"/>
                </a:solidFill>
                <a:cs typeface="Arial" panose="020B0604020202020204" pitchFamily="34" charset="0"/>
              </a:rPr>
              <a:t>formulier</a:t>
            </a:r>
          </a:p>
          <a:p>
            <a:pPr>
              <a:buSzPct val="100000"/>
            </a:pPr>
            <a:r>
              <a:rPr lang="en-GB" altLang="nl-NL" sz="2800">
                <a:solidFill>
                  <a:srgbClr val="FFFFFF"/>
                </a:solidFill>
                <a:cs typeface="Arial" panose="020B0604020202020204" pitchFamily="34" charset="0"/>
              </a:rPr>
              <a:t>Trainer – Coach Veldvoetbal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2595563"/>
            <a:ext cx="8370888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20" tIns="48960" rIns="97920" bIns="489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</a:pPr>
            <a:r>
              <a:rPr lang="nl-NL" altLang="nl-NL" sz="14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					</a:t>
            </a:r>
            <a:endParaRPr lang="nl-NL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TEAMFUNCTIE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TEAMTAAK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SPEELVELDGEDEELTE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TEGENPARTIJ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627313" y="34004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Aanvallen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27312" y="2598051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JO19 -1 tm  JO15-2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627313" y="29686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endParaRPr lang="nl-NL" altLang="nl-NL" sz="1000" b="1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627313" y="38322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opbouwen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627313" y="42640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 helft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627313" y="4697413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Druk zetten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2627313" y="5129213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aanleren/verbeteren van de opbouw van achteruit wanneer de keeper de bal heeft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7171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Freeform 3"/>
          <p:cNvSpPr>
            <a:spLocks/>
          </p:cNvSpPr>
          <p:nvPr/>
        </p:nvSpPr>
        <p:spPr bwMode="auto">
          <a:xfrm rot="1218978" flipH="1">
            <a:off x="8130585" y="5216695"/>
            <a:ext cx="765992" cy="23154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7173" name="Freeform 4"/>
          <p:cNvSpPr>
            <a:spLocks/>
          </p:cNvSpPr>
          <p:nvPr/>
        </p:nvSpPr>
        <p:spPr bwMode="auto">
          <a:xfrm rot="19887016" flipH="1">
            <a:off x="8053262" y="4925893"/>
            <a:ext cx="826241" cy="42144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1" y="3980432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7189" name="Group 20"/>
          <p:cNvGrpSpPr>
            <a:grpSpLocks/>
          </p:cNvGrpSpPr>
          <p:nvPr/>
        </p:nvGrpSpPr>
        <p:grpSpPr bwMode="auto">
          <a:xfrm>
            <a:off x="7611582" y="2217445"/>
            <a:ext cx="114300" cy="155575"/>
            <a:chOff x="4950" y="1308"/>
            <a:chExt cx="72" cy="98"/>
          </a:xfrm>
        </p:grpSpPr>
        <p:sp>
          <p:nvSpPr>
            <p:cNvPr id="7298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9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0" name="Group 23"/>
          <p:cNvGrpSpPr>
            <a:grpSpLocks/>
          </p:cNvGrpSpPr>
          <p:nvPr/>
        </p:nvGrpSpPr>
        <p:grpSpPr bwMode="auto">
          <a:xfrm>
            <a:off x="5060996" y="2143125"/>
            <a:ext cx="114300" cy="155575"/>
            <a:chOff x="5088" y="1308"/>
            <a:chExt cx="72" cy="98"/>
          </a:xfrm>
        </p:grpSpPr>
        <p:sp>
          <p:nvSpPr>
            <p:cNvPr id="7296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7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1" name="Group 26"/>
          <p:cNvGrpSpPr>
            <a:grpSpLocks/>
          </p:cNvGrpSpPr>
          <p:nvPr/>
        </p:nvGrpSpPr>
        <p:grpSpPr bwMode="auto">
          <a:xfrm>
            <a:off x="7672305" y="4149724"/>
            <a:ext cx="114300" cy="155575"/>
            <a:chOff x="5237" y="1308"/>
            <a:chExt cx="72" cy="98"/>
          </a:xfrm>
        </p:grpSpPr>
        <p:sp>
          <p:nvSpPr>
            <p:cNvPr id="7294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5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2" name="Group 29"/>
          <p:cNvGrpSpPr>
            <a:grpSpLocks/>
          </p:cNvGrpSpPr>
          <p:nvPr/>
        </p:nvGrpSpPr>
        <p:grpSpPr bwMode="auto">
          <a:xfrm>
            <a:off x="4913851" y="4186237"/>
            <a:ext cx="114300" cy="155575"/>
            <a:chOff x="5373" y="1308"/>
            <a:chExt cx="72" cy="98"/>
          </a:xfrm>
        </p:grpSpPr>
        <p:sp>
          <p:nvSpPr>
            <p:cNvPr id="7292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3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193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4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9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96" name="Group 35"/>
          <p:cNvGrpSpPr>
            <a:grpSpLocks/>
          </p:cNvGrpSpPr>
          <p:nvPr/>
        </p:nvGrpSpPr>
        <p:grpSpPr bwMode="auto">
          <a:xfrm rot="287592">
            <a:off x="8457015" y="1553370"/>
            <a:ext cx="385762" cy="153988"/>
            <a:chOff x="3559" y="3604"/>
            <a:chExt cx="243" cy="97"/>
          </a:xfrm>
        </p:grpSpPr>
        <p:sp>
          <p:nvSpPr>
            <p:cNvPr id="7281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82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7283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4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5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86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7290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9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87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7288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89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7197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7270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71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7272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3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4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75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7279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80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76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7277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7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7198" name="Group 59"/>
          <p:cNvGrpSpPr>
            <a:grpSpLocks/>
          </p:cNvGrpSpPr>
          <p:nvPr/>
        </p:nvGrpSpPr>
        <p:grpSpPr bwMode="auto">
          <a:xfrm>
            <a:off x="6932613" y="5668963"/>
            <a:ext cx="858837" cy="207962"/>
            <a:chOff x="4367" y="3571"/>
            <a:chExt cx="541" cy="131"/>
          </a:xfrm>
        </p:grpSpPr>
        <p:sp>
          <p:nvSpPr>
            <p:cNvPr id="7259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60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7261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2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3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64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7268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69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65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7266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67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62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69549"/>
              </p:ext>
            </p:extLst>
          </p:nvPr>
        </p:nvGraphicFramePr>
        <p:xfrm>
          <a:off x="5148263" y="260350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bij 20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gele 10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21545"/>
              </p:ext>
            </p:extLst>
          </p:nvPr>
        </p:nvGraphicFramePr>
        <p:xfrm>
          <a:off x="468313" y="214313"/>
          <a:ext cx="4551362" cy="5798431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Lijnvoetbal 5 tegen 5 of 6 tegen 6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TC: 4-1 of 4-2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NTC: 1-3 of 2-3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 de lijn dribbelen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zetten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minder diep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NTC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homer druk laten zetten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breeder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dieper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TC 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zakt in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Dribbelen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Kaatsen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Vrij lopen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 acties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4 verdedigers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4 verdedigers en middenvelders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6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ORIËNTATIEFASE</a:t>
            </a:r>
          </a:p>
        </p:txBody>
      </p:sp>
      <p:sp>
        <p:nvSpPr>
          <p:cNvPr id="7237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38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239" name="AutoShape 142"/>
          <p:cNvSpPr>
            <a:spLocks noChangeArrowheads="1"/>
          </p:cNvSpPr>
          <p:nvPr/>
        </p:nvSpPr>
        <p:spPr bwMode="auto">
          <a:xfrm>
            <a:off x="8266593" y="2212976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240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7241" name="AutoShape 144"/>
          <p:cNvSpPr>
            <a:spLocks noChangeArrowheads="1"/>
          </p:cNvSpPr>
          <p:nvPr/>
        </p:nvSpPr>
        <p:spPr bwMode="auto">
          <a:xfrm>
            <a:off x="6261893" y="2627614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242" name="AutoShape 145"/>
          <p:cNvSpPr>
            <a:spLocks noChangeArrowheads="1"/>
          </p:cNvSpPr>
          <p:nvPr/>
        </p:nvSpPr>
        <p:spPr bwMode="auto">
          <a:xfrm>
            <a:off x="5039519" y="3123721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243" name="AutoShape 146"/>
          <p:cNvSpPr>
            <a:spLocks noChangeArrowheads="1"/>
          </p:cNvSpPr>
          <p:nvPr/>
        </p:nvSpPr>
        <p:spPr bwMode="auto">
          <a:xfrm>
            <a:off x="5342732" y="3885182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7244" name="AutoShape 147"/>
          <p:cNvSpPr>
            <a:spLocks noChangeArrowheads="1"/>
          </p:cNvSpPr>
          <p:nvPr/>
        </p:nvSpPr>
        <p:spPr bwMode="auto">
          <a:xfrm>
            <a:off x="6981032" y="3888581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245" name="AutoShape 148"/>
          <p:cNvSpPr>
            <a:spLocks noChangeArrowheads="1"/>
          </p:cNvSpPr>
          <p:nvPr/>
        </p:nvSpPr>
        <p:spPr bwMode="auto">
          <a:xfrm>
            <a:off x="7521408" y="305133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246" name="AutoShape 149"/>
          <p:cNvSpPr>
            <a:spLocks noChangeArrowheads="1"/>
          </p:cNvSpPr>
          <p:nvPr/>
        </p:nvSpPr>
        <p:spPr bwMode="auto">
          <a:xfrm>
            <a:off x="7858125" y="229076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7247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48" name="Oval 151"/>
          <p:cNvSpPr>
            <a:spLocks noChangeArrowheads="1"/>
          </p:cNvSpPr>
          <p:nvPr/>
        </p:nvSpPr>
        <p:spPr bwMode="auto">
          <a:xfrm>
            <a:off x="8455025" y="3035300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7249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250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251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7252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253" name="Oval 156"/>
          <p:cNvSpPr>
            <a:spLocks noChangeArrowheads="1"/>
          </p:cNvSpPr>
          <p:nvPr/>
        </p:nvSpPr>
        <p:spPr bwMode="auto">
          <a:xfrm>
            <a:off x="6527927" y="2617287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254" name="Oval 157"/>
          <p:cNvSpPr>
            <a:spLocks noChangeArrowheads="1"/>
          </p:cNvSpPr>
          <p:nvPr/>
        </p:nvSpPr>
        <p:spPr bwMode="auto">
          <a:xfrm>
            <a:off x="6832600" y="3147254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7255" name="Oval 158"/>
          <p:cNvSpPr>
            <a:spLocks noChangeArrowheads="1"/>
          </p:cNvSpPr>
          <p:nvPr/>
        </p:nvSpPr>
        <p:spPr bwMode="auto">
          <a:xfrm>
            <a:off x="7858125" y="3789363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256" name="Oval 159"/>
          <p:cNvSpPr>
            <a:spLocks noChangeArrowheads="1"/>
          </p:cNvSpPr>
          <p:nvPr/>
        </p:nvSpPr>
        <p:spPr bwMode="auto">
          <a:xfrm>
            <a:off x="6319143" y="3598545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257" name="Oval 160"/>
          <p:cNvSpPr>
            <a:spLocks noChangeArrowheads="1"/>
          </p:cNvSpPr>
          <p:nvPr/>
        </p:nvSpPr>
        <p:spPr bwMode="auto">
          <a:xfrm>
            <a:off x="8456613" y="3787775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58" name="Oval 161"/>
          <p:cNvSpPr>
            <a:spLocks noChangeArrowheads="1"/>
          </p:cNvSpPr>
          <p:nvPr/>
        </p:nvSpPr>
        <p:spPr bwMode="auto">
          <a:xfrm>
            <a:off x="5921209" y="2953703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 rot="10800000">
            <a:off x="7794788" y="1999700"/>
            <a:ext cx="385762" cy="153988"/>
            <a:chOff x="3559" y="3604"/>
            <a:chExt cx="243" cy="97"/>
          </a:xfrm>
        </p:grpSpPr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7919244" y="1482725"/>
            <a:ext cx="385762" cy="153988"/>
            <a:chOff x="3559" y="3604"/>
            <a:chExt cx="243" cy="97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1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9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2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21" name="Group 35"/>
          <p:cNvGrpSpPr>
            <a:grpSpLocks/>
          </p:cNvGrpSpPr>
          <p:nvPr/>
        </p:nvGrpSpPr>
        <p:grpSpPr bwMode="auto">
          <a:xfrm rot="10800000">
            <a:off x="8489157" y="2065045"/>
            <a:ext cx="385762" cy="153988"/>
            <a:chOff x="3559" y="3604"/>
            <a:chExt cx="243" cy="97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23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31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9219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Freeform 3"/>
          <p:cNvSpPr>
            <a:spLocks/>
          </p:cNvSpPr>
          <p:nvPr/>
        </p:nvSpPr>
        <p:spPr bwMode="auto">
          <a:xfrm rot="60000" flipH="1" flipV="1">
            <a:off x="7967663" y="5110163"/>
            <a:ext cx="722312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9221" name="Freeform 4"/>
          <p:cNvSpPr>
            <a:spLocks/>
          </p:cNvSpPr>
          <p:nvPr/>
        </p:nvSpPr>
        <p:spPr bwMode="auto">
          <a:xfrm rot="10560000" flipH="1" flipV="1">
            <a:off x="7964488" y="5014913"/>
            <a:ext cx="723900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9237" name="Group 20"/>
          <p:cNvGrpSpPr>
            <a:grpSpLocks/>
          </p:cNvGrpSpPr>
          <p:nvPr/>
        </p:nvGrpSpPr>
        <p:grpSpPr bwMode="auto">
          <a:xfrm>
            <a:off x="7774529" y="2427288"/>
            <a:ext cx="114300" cy="155575"/>
            <a:chOff x="4950" y="1308"/>
            <a:chExt cx="72" cy="98"/>
          </a:xfrm>
        </p:grpSpPr>
        <p:sp>
          <p:nvSpPr>
            <p:cNvPr id="9346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7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38" name="Group 23"/>
          <p:cNvGrpSpPr>
            <a:grpSpLocks/>
          </p:cNvGrpSpPr>
          <p:nvPr/>
        </p:nvGrpSpPr>
        <p:grpSpPr bwMode="auto">
          <a:xfrm>
            <a:off x="4937562" y="2429498"/>
            <a:ext cx="114300" cy="155575"/>
            <a:chOff x="5088" y="1308"/>
            <a:chExt cx="72" cy="98"/>
          </a:xfrm>
        </p:grpSpPr>
        <p:sp>
          <p:nvSpPr>
            <p:cNvPr id="9344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5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39" name="Group 26"/>
          <p:cNvGrpSpPr>
            <a:grpSpLocks/>
          </p:cNvGrpSpPr>
          <p:nvPr/>
        </p:nvGrpSpPr>
        <p:grpSpPr bwMode="auto">
          <a:xfrm>
            <a:off x="7723901" y="4747205"/>
            <a:ext cx="114300" cy="155575"/>
            <a:chOff x="5237" y="1308"/>
            <a:chExt cx="72" cy="98"/>
          </a:xfrm>
        </p:grpSpPr>
        <p:sp>
          <p:nvSpPr>
            <p:cNvPr id="9342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3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40" name="Group 29"/>
          <p:cNvGrpSpPr>
            <a:grpSpLocks/>
          </p:cNvGrpSpPr>
          <p:nvPr/>
        </p:nvGrpSpPr>
        <p:grpSpPr bwMode="auto">
          <a:xfrm>
            <a:off x="4992350" y="4785066"/>
            <a:ext cx="114300" cy="155575"/>
            <a:chOff x="5373" y="1308"/>
            <a:chExt cx="72" cy="98"/>
          </a:xfrm>
        </p:grpSpPr>
        <p:sp>
          <p:nvSpPr>
            <p:cNvPr id="9340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1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241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42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43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44" name="Group 35"/>
          <p:cNvGrpSpPr>
            <a:grpSpLocks/>
          </p:cNvGrpSpPr>
          <p:nvPr/>
        </p:nvGrpSpPr>
        <p:grpSpPr bwMode="auto">
          <a:xfrm>
            <a:off x="5099486" y="2404098"/>
            <a:ext cx="385762" cy="153988"/>
            <a:chOff x="3559" y="3604"/>
            <a:chExt cx="243" cy="97"/>
          </a:xfrm>
        </p:grpSpPr>
        <p:sp>
          <p:nvSpPr>
            <p:cNvPr id="9329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30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9331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2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3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34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9338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39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35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9336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37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9245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9318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19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9320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1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2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23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9327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28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24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9325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26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9246" name="Group 59"/>
          <p:cNvGrpSpPr>
            <a:grpSpLocks/>
          </p:cNvGrpSpPr>
          <p:nvPr/>
        </p:nvGrpSpPr>
        <p:grpSpPr bwMode="auto">
          <a:xfrm>
            <a:off x="6932613" y="5668963"/>
            <a:ext cx="858837" cy="207962"/>
            <a:chOff x="4367" y="3571"/>
            <a:chExt cx="541" cy="131"/>
          </a:xfrm>
        </p:grpSpPr>
        <p:sp>
          <p:nvSpPr>
            <p:cNvPr id="9307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08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9309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0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1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12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9316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17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13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9314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15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72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03430"/>
              </p:ext>
            </p:extLst>
          </p:nvPr>
        </p:nvGraphicFramePr>
        <p:xfrm>
          <a:off x="5149057" y="163931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bij 30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gele 8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kleine goals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14613"/>
              </p:ext>
            </p:extLst>
          </p:nvPr>
        </p:nvGraphicFramePr>
        <p:xfrm>
          <a:off x="468313" y="214313"/>
          <a:ext cx="4551362" cy="5798431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6 tegen 5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TC  : 4-2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: 2-3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 goaltjes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r>
                        <a:rPr kumimoji="0" lang="nl-NL" alt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 onbeperkt raken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B:  beperkt aantal keren raken tot bepaald stuk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   beperkt aantal keren raken over hele veld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zetten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minder diep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NTC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homer druk laten zetten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 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breeder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dieper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TC 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zakt in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minder diep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NTC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homer druk laten zetten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Vrij lopen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 acties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4 verdedigers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4 verdedigers en middenvelders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  Communicatie 2 middenvelders 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4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OEFEN/LEERFASE</a:t>
            </a:r>
          </a:p>
        </p:txBody>
      </p:sp>
      <p:sp>
        <p:nvSpPr>
          <p:cNvPr id="9285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86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9287" name="AutoShape 142"/>
          <p:cNvSpPr>
            <a:spLocks noChangeArrowheads="1"/>
          </p:cNvSpPr>
          <p:nvPr/>
        </p:nvSpPr>
        <p:spPr bwMode="auto">
          <a:xfrm>
            <a:off x="6961984" y="2984500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288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289" name="AutoShape 144"/>
          <p:cNvSpPr>
            <a:spLocks noChangeArrowheads="1"/>
          </p:cNvSpPr>
          <p:nvPr/>
        </p:nvSpPr>
        <p:spPr bwMode="auto">
          <a:xfrm>
            <a:off x="5881250" y="3000998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290" name="AutoShape 145"/>
          <p:cNvSpPr>
            <a:spLocks noChangeArrowheads="1"/>
          </p:cNvSpPr>
          <p:nvPr/>
        </p:nvSpPr>
        <p:spPr bwMode="auto">
          <a:xfrm>
            <a:off x="5165291" y="3457885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291" name="AutoShape 146"/>
          <p:cNvSpPr>
            <a:spLocks noChangeArrowheads="1"/>
          </p:cNvSpPr>
          <p:nvPr/>
        </p:nvSpPr>
        <p:spPr bwMode="auto">
          <a:xfrm>
            <a:off x="5558631" y="4516438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292" name="AutoShape 147"/>
          <p:cNvSpPr>
            <a:spLocks noChangeArrowheads="1"/>
          </p:cNvSpPr>
          <p:nvPr/>
        </p:nvSpPr>
        <p:spPr bwMode="auto">
          <a:xfrm>
            <a:off x="7029450" y="448786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293" name="AutoShape 148"/>
          <p:cNvSpPr>
            <a:spLocks noChangeArrowheads="1"/>
          </p:cNvSpPr>
          <p:nvPr/>
        </p:nvSpPr>
        <p:spPr bwMode="auto">
          <a:xfrm>
            <a:off x="7539038" y="3440906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294" name="AutoShape 149"/>
          <p:cNvSpPr>
            <a:spLocks noChangeArrowheads="1"/>
          </p:cNvSpPr>
          <p:nvPr/>
        </p:nvSpPr>
        <p:spPr bwMode="auto">
          <a:xfrm>
            <a:off x="7858125" y="229076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295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9296" name="Oval 151"/>
          <p:cNvSpPr>
            <a:spLocks noChangeArrowheads="1"/>
          </p:cNvSpPr>
          <p:nvPr/>
        </p:nvSpPr>
        <p:spPr bwMode="auto">
          <a:xfrm>
            <a:off x="8455025" y="3035300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297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298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299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300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301" name="Oval 156"/>
          <p:cNvSpPr>
            <a:spLocks noChangeArrowheads="1"/>
          </p:cNvSpPr>
          <p:nvPr/>
        </p:nvSpPr>
        <p:spPr bwMode="auto">
          <a:xfrm>
            <a:off x="8689975" y="3743325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302" name="Oval 157"/>
          <p:cNvSpPr>
            <a:spLocks noChangeArrowheads="1"/>
          </p:cNvSpPr>
          <p:nvPr/>
        </p:nvSpPr>
        <p:spPr bwMode="auto">
          <a:xfrm>
            <a:off x="5989994" y="3480821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303" name="Oval 158"/>
          <p:cNvSpPr>
            <a:spLocks noChangeArrowheads="1"/>
          </p:cNvSpPr>
          <p:nvPr/>
        </p:nvSpPr>
        <p:spPr bwMode="auto">
          <a:xfrm>
            <a:off x="6842793" y="2619000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304" name="Oval 159"/>
          <p:cNvSpPr>
            <a:spLocks noChangeArrowheads="1"/>
          </p:cNvSpPr>
          <p:nvPr/>
        </p:nvSpPr>
        <p:spPr bwMode="auto">
          <a:xfrm>
            <a:off x="6609556" y="4079875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9305" name="Oval 160"/>
          <p:cNvSpPr>
            <a:spLocks noChangeArrowheads="1"/>
          </p:cNvSpPr>
          <p:nvPr/>
        </p:nvSpPr>
        <p:spPr bwMode="auto">
          <a:xfrm>
            <a:off x="6087625" y="2763963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306" name="Oval 161"/>
          <p:cNvSpPr>
            <a:spLocks noChangeArrowheads="1"/>
          </p:cNvSpPr>
          <p:nvPr/>
        </p:nvSpPr>
        <p:spPr bwMode="auto">
          <a:xfrm>
            <a:off x="7138194" y="3530517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 rot="10800000">
            <a:off x="5122430" y="4766469"/>
            <a:ext cx="385762" cy="153988"/>
            <a:chOff x="3559" y="3604"/>
            <a:chExt cx="243" cy="97"/>
          </a:xfrm>
        </p:grpSpPr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7396877" y="2406864"/>
            <a:ext cx="385762" cy="153988"/>
            <a:chOff x="3559" y="3604"/>
            <a:chExt cx="243" cy="97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1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9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2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21" name="Group 35"/>
          <p:cNvGrpSpPr>
            <a:grpSpLocks/>
          </p:cNvGrpSpPr>
          <p:nvPr/>
        </p:nvGrpSpPr>
        <p:grpSpPr bwMode="auto">
          <a:xfrm rot="10800000">
            <a:off x="7354016" y="4728370"/>
            <a:ext cx="385762" cy="153988"/>
            <a:chOff x="3559" y="3604"/>
            <a:chExt cx="243" cy="97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23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31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8" name="Freeform 3"/>
          <p:cNvSpPr>
            <a:spLocks/>
          </p:cNvSpPr>
          <p:nvPr/>
        </p:nvSpPr>
        <p:spPr bwMode="auto">
          <a:xfrm rot="60000" flipH="1" flipV="1">
            <a:off x="7967663" y="5110163"/>
            <a:ext cx="722312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11269" name="Freeform 4"/>
          <p:cNvSpPr>
            <a:spLocks/>
          </p:cNvSpPr>
          <p:nvPr/>
        </p:nvSpPr>
        <p:spPr bwMode="auto">
          <a:xfrm rot="10560000" flipH="1" flipV="1">
            <a:off x="7964488" y="5014913"/>
            <a:ext cx="723900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1285" name="Group 20"/>
          <p:cNvGrpSpPr>
            <a:grpSpLocks/>
          </p:cNvGrpSpPr>
          <p:nvPr/>
        </p:nvGrpSpPr>
        <p:grpSpPr bwMode="auto">
          <a:xfrm>
            <a:off x="7600156" y="2376379"/>
            <a:ext cx="114300" cy="155575"/>
            <a:chOff x="4950" y="1308"/>
            <a:chExt cx="72" cy="98"/>
          </a:xfrm>
        </p:grpSpPr>
        <p:sp>
          <p:nvSpPr>
            <p:cNvPr id="11394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5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6" name="Group 23"/>
          <p:cNvGrpSpPr>
            <a:grpSpLocks/>
          </p:cNvGrpSpPr>
          <p:nvPr/>
        </p:nvGrpSpPr>
        <p:grpSpPr bwMode="auto">
          <a:xfrm>
            <a:off x="5086328" y="2365266"/>
            <a:ext cx="114300" cy="155575"/>
            <a:chOff x="5088" y="1308"/>
            <a:chExt cx="72" cy="98"/>
          </a:xfrm>
        </p:grpSpPr>
        <p:sp>
          <p:nvSpPr>
            <p:cNvPr id="11392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3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7" name="Group 26"/>
          <p:cNvGrpSpPr>
            <a:grpSpLocks/>
          </p:cNvGrpSpPr>
          <p:nvPr/>
        </p:nvGrpSpPr>
        <p:grpSpPr bwMode="auto">
          <a:xfrm>
            <a:off x="8313738" y="2076450"/>
            <a:ext cx="114300" cy="155575"/>
            <a:chOff x="5237" y="1308"/>
            <a:chExt cx="72" cy="98"/>
          </a:xfrm>
        </p:grpSpPr>
        <p:sp>
          <p:nvSpPr>
            <p:cNvPr id="11390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1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8" name="Group 29"/>
          <p:cNvGrpSpPr>
            <a:grpSpLocks/>
          </p:cNvGrpSpPr>
          <p:nvPr/>
        </p:nvGrpSpPr>
        <p:grpSpPr bwMode="auto">
          <a:xfrm>
            <a:off x="8529638" y="2076450"/>
            <a:ext cx="114300" cy="155575"/>
            <a:chOff x="5373" y="1308"/>
            <a:chExt cx="72" cy="98"/>
          </a:xfrm>
        </p:grpSpPr>
        <p:sp>
          <p:nvSpPr>
            <p:cNvPr id="11388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89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1289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90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91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92" name="Group 35"/>
          <p:cNvGrpSpPr>
            <a:grpSpLocks/>
          </p:cNvGrpSpPr>
          <p:nvPr/>
        </p:nvGrpSpPr>
        <p:grpSpPr bwMode="auto">
          <a:xfrm>
            <a:off x="5649913" y="5721350"/>
            <a:ext cx="385762" cy="153988"/>
            <a:chOff x="3559" y="3604"/>
            <a:chExt cx="243" cy="97"/>
          </a:xfrm>
        </p:grpSpPr>
        <p:sp>
          <p:nvSpPr>
            <p:cNvPr id="11377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78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379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0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1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82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386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8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83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384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85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1293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11366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67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11368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69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70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71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11375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76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72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11373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7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1294" name="Group 59"/>
          <p:cNvGrpSpPr>
            <a:grpSpLocks/>
          </p:cNvGrpSpPr>
          <p:nvPr/>
        </p:nvGrpSpPr>
        <p:grpSpPr bwMode="auto">
          <a:xfrm>
            <a:off x="5967286" y="2224401"/>
            <a:ext cx="858837" cy="207962"/>
            <a:chOff x="4367" y="3571"/>
            <a:chExt cx="541" cy="131"/>
          </a:xfrm>
        </p:grpSpPr>
        <p:sp>
          <p:nvSpPr>
            <p:cNvPr id="11355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56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1357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8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9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60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1364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6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61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1362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63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826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28349"/>
              </p:ext>
            </p:extLst>
          </p:nvPr>
        </p:nvGraphicFramePr>
        <p:xfrm>
          <a:off x="5149057" y="175963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bij 50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gele 8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kumimoji="0" lang="en-US" altLang="nl-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grote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goals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0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01992"/>
              </p:ext>
            </p:extLst>
          </p:nvPr>
        </p:nvGraphicFramePr>
        <p:xfrm>
          <a:off x="468313" y="214313"/>
          <a:ext cx="4551362" cy="5713413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7 tegen 6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TC: 1-4-2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NTC: 1-2-3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 grote goals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zetten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minder diep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NTC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homer druk laten zetten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 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breeder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dieper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TC 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zakt in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minder diep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NTC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homer druk laten zetten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Vrij lopen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 acties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4 verdedigers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4 verdedigers en middenvelders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  Communicatie 2 middenvelders 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2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TOEPASSINGSFASE</a:t>
            </a:r>
          </a:p>
        </p:txBody>
      </p:sp>
      <p:sp>
        <p:nvSpPr>
          <p:cNvPr id="11333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34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35" name="AutoShape 142"/>
          <p:cNvSpPr>
            <a:spLocks noChangeArrowheads="1"/>
          </p:cNvSpPr>
          <p:nvPr/>
        </p:nvSpPr>
        <p:spPr bwMode="auto">
          <a:xfrm>
            <a:off x="6826123" y="3087049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1336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337" name="AutoShape 144"/>
          <p:cNvSpPr>
            <a:spLocks noChangeArrowheads="1"/>
          </p:cNvSpPr>
          <p:nvPr/>
        </p:nvSpPr>
        <p:spPr bwMode="auto">
          <a:xfrm>
            <a:off x="5820568" y="3228310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38" name="AutoShape 145"/>
          <p:cNvSpPr>
            <a:spLocks noChangeArrowheads="1"/>
          </p:cNvSpPr>
          <p:nvPr/>
        </p:nvSpPr>
        <p:spPr bwMode="auto">
          <a:xfrm>
            <a:off x="5073649" y="3748966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39" name="AutoShape 146"/>
          <p:cNvSpPr>
            <a:spLocks noChangeArrowheads="1"/>
          </p:cNvSpPr>
          <p:nvPr/>
        </p:nvSpPr>
        <p:spPr bwMode="auto">
          <a:xfrm>
            <a:off x="5562600" y="4671219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40" name="AutoShape 147"/>
          <p:cNvSpPr>
            <a:spLocks noChangeArrowheads="1"/>
          </p:cNvSpPr>
          <p:nvPr/>
        </p:nvSpPr>
        <p:spPr bwMode="auto">
          <a:xfrm>
            <a:off x="6987204" y="469418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41" name="AutoShape 148"/>
          <p:cNvSpPr>
            <a:spLocks noChangeArrowheads="1"/>
          </p:cNvSpPr>
          <p:nvPr/>
        </p:nvSpPr>
        <p:spPr bwMode="auto">
          <a:xfrm>
            <a:off x="7548562" y="374332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42" name="AutoShape 149"/>
          <p:cNvSpPr>
            <a:spLocks noChangeArrowheads="1"/>
          </p:cNvSpPr>
          <p:nvPr/>
        </p:nvSpPr>
        <p:spPr bwMode="auto">
          <a:xfrm>
            <a:off x="6293644" y="5152444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43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344" name="Oval 151"/>
          <p:cNvSpPr>
            <a:spLocks noChangeArrowheads="1"/>
          </p:cNvSpPr>
          <p:nvPr/>
        </p:nvSpPr>
        <p:spPr bwMode="auto">
          <a:xfrm>
            <a:off x="6361906" y="2485916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45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46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47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48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49" name="Oval 156"/>
          <p:cNvSpPr>
            <a:spLocks noChangeArrowheads="1"/>
          </p:cNvSpPr>
          <p:nvPr/>
        </p:nvSpPr>
        <p:spPr bwMode="auto">
          <a:xfrm>
            <a:off x="8156575" y="3530600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50" name="Oval 157"/>
          <p:cNvSpPr>
            <a:spLocks noChangeArrowheads="1"/>
          </p:cNvSpPr>
          <p:nvPr/>
        </p:nvSpPr>
        <p:spPr bwMode="auto">
          <a:xfrm>
            <a:off x="5783262" y="3649288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351" name="Oval 158"/>
          <p:cNvSpPr>
            <a:spLocks noChangeArrowheads="1"/>
          </p:cNvSpPr>
          <p:nvPr/>
        </p:nvSpPr>
        <p:spPr bwMode="auto">
          <a:xfrm>
            <a:off x="6738017" y="2910705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1352" name="Oval 159"/>
          <p:cNvSpPr>
            <a:spLocks noChangeArrowheads="1"/>
          </p:cNvSpPr>
          <p:nvPr/>
        </p:nvSpPr>
        <p:spPr bwMode="auto">
          <a:xfrm>
            <a:off x="6610351" y="4318000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53" name="Oval 160"/>
          <p:cNvSpPr>
            <a:spLocks noChangeArrowheads="1"/>
          </p:cNvSpPr>
          <p:nvPr/>
        </p:nvSpPr>
        <p:spPr bwMode="auto">
          <a:xfrm>
            <a:off x="6059277" y="3283638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54" name="Oval 161"/>
          <p:cNvSpPr>
            <a:spLocks noChangeArrowheads="1"/>
          </p:cNvSpPr>
          <p:nvPr/>
        </p:nvSpPr>
        <p:spPr bwMode="auto">
          <a:xfrm>
            <a:off x="7219951" y="3837781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59"/>
          <p:cNvGrpSpPr>
            <a:grpSpLocks/>
          </p:cNvGrpSpPr>
          <p:nvPr/>
        </p:nvGrpSpPr>
        <p:grpSpPr bwMode="auto">
          <a:xfrm rot="10800000">
            <a:off x="5989638" y="5315955"/>
            <a:ext cx="858837" cy="207962"/>
            <a:chOff x="4367" y="3571"/>
            <a:chExt cx="541" cy="131"/>
          </a:xfrm>
        </p:grpSpPr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07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05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34218"/>
              </p:ext>
            </p:extLst>
          </p:nvPr>
        </p:nvGraphicFramePr>
        <p:xfrm>
          <a:off x="468313" y="1484313"/>
          <a:ext cx="4105275" cy="4321175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43211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Heb je met de spelers op de doelstelling kunnen trainen?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zijn de spelers beter gaan uitvoeren (in relatie tot de doelstelling) gedurende jouw training?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moeten de spelers nog beter leren uitvoeren (in relatie tot de doelstelling)?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Consequenties voor een volgende training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trainingsvorm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beginsituatie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rol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Aanwijzingen / accenten voor de coach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6096" marB="4680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93663" y="1485900"/>
            <a:ext cx="333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spcBef>
                <a:spcPts val="625"/>
              </a:spcBef>
              <a:buSzPct val="100000"/>
            </a:pPr>
            <a:r>
              <a:rPr lang="en-US" altLang="nl-NL" sz="1000">
                <a:solidFill>
                  <a:srgbClr val="FF7600"/>
                </a:solidFill>
                <a:cs typeface="Arial" panose="020B0604020202020204" pitchFamily="34" charset="0"/>
              </a:rPr>
              <a:t>ORIENTATIEFASE / OEFENLEERFASE / TOEPASSINGSFASE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96875" y="1074738"/>
            <a:ext cx="14382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EVALUATIE</a:t>
            </a:r>
          </a:p>
        </p:txBody>
      </p:sp>
      <p:graphicFrame>
        <p:nvGraphicFramePr>
          <p:cNvPr id="922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79340"/>
              </p:ext>
            </p:extLst>
          </p:nvPr>
        </p:nvGraphicFramePr>
        <p:xfrm>
          <a:off x="4643438" y="1484313"/>
          <a:ext cx="4033837" cy="4321175"/>
        </p:xfrm>
        <a:graphic>
          <a:graphicData uri="http://schemas.openxmlformats.org/drawingml/2006/table">
            <a:tbl>
              <a:tblPr/>
              <a:tblGrid>
                <a:gridCol w="4033837"/>
              </a:tblGrid>
              <a:tr h="43211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Hoe heb je de training aangepakt?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ging er goed en wat ging er minder goed als je kijkt naar jouw rol als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trainer?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Waarom ging het volgens jou minder goed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wil je de volgende keer beter doen?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Hoe ga je dit voor elkaar krijgen?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</a:txBody>
                  <a:tcPr marL="90000" marR="90000" marT="66096" marB="4680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4572000" y="1074738"/>
            <a:ext cx="17605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ZELFREFLECTIE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742</Words>
  <Application>Microsoft Office PowerPoint</Application>
  <PresentationFormat>Diavoorstelling (4:3)</PresentationFormat>
  <Paragraphs>333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Geneva</vt:lpstr>
      <vt:lpstr>Lucida Sans Unicode</vt:lpstr>
      <vt:lpstr>Times New Roman</vt:lpstr>
      <vt:lpstr>Verdana</vt:lpstr>
      <vt:lpstr>Kantoorthema</vt:lpstr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Wedstrijdanalyse formulier</dc:title>
  <dc:subject/>
  <dc:creator>Michael.vanderstar</dc:creator>
  <cp:keywords/>
  <dc:description/>
  <cp:lastModifiedBy>marvin bronsgeest</cp:lastModifiedBy>
  <cp:revision>271</cp:revision>
  <cp:lastPrinted>2015-09-16T13:30:44Z</cp:lastPrinted>
  <dcterms:created xsi:type="dcterms:W3CDTF">2011-05-11T11:13:38Z</dcterms:created>
  <dcterms:modified xsi:type="dcterms:W3CDTF">2016-08-23T11:59:09Z</dcterms:modified>
</cp:coreProperties>
</file>