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794500" cy="99314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2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2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84810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2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2813" y="744538"/>
            <a:ext cx="4964112" cy="3722687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8050"/>
            <a:ext cx="543083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noProof="0" smtClean="0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32925"/>
            <a:ext cx="29400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0" algn="l"/>
                <a:tab pos="451167" algn="l"/>
                <a:tab pos="903934" algn="l"/>
                <a:tab pos="1356700" algn="l"/>
                <a:tab pos="1809468" algn="l"/>
                <a:tab pos="2262234" algn="l"/>
                <a:tab pos="2715001" algn="l"/>
                <a:tab pos="3167767" algn="l"/>
                <a:tab pos="3620535" algn="l"/>
                <a:tab pos="4073301" algn="l"/>
                <a:tab pos="4526068" algn="l"/>
                <a:tab pos="4978834" algn="l"/>
                <a:tab pos="5431602" algn="l"/>
                <a:tab pos="5884368" algn="l"/>
                <a:tab pos="6337135" algn="l"/>
                <a:tab pos="6789901" algn="l"/>
                <a:tab pos="7242669" algn="l"/>
                <a:tab pos="7695435" algn="l"/>
                <a:tab pos="8148202" algn="l"/>
                <a:tab pos="8600968" algn="l"/>
                <a:tab pos="9053736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AF7F9592-05BA-4881-8ADB-FB3D9BE1AF9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92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73CD9A01-486A-4C52-851B-6CC605826782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1</a:t>
            </a:fld>
            <a:endParaRPr lang="nl-NL" altLang="nl-NL" smtClean="0"/>
          </a:p>
        </p:txBody>
      </p:sp>
      <p:sp>
        <p:nvSpPr>
          <p:cNvPr id="6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9112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DF9630C0-693A-4CE8-86BE-63C1C00010E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2</a:t>
            </a:fld>
            <a:endParaRPr lang="nl-NL" altLang="nl-NL" smtClean="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63D703E-24FC-4972-BAD0-5974DF22A775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4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A1844AF-9CB8-4301-B0CA-4317BA14491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3</a:t>
            </a:fld>
            <a:endParaRPr lang="nl-NL" altLang="nl-NL" smtClean="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EE44318-21D8-4A3D-A428-846D7E130399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62A2F3C4-E4A9-4E76-8C10-87AD3ABEA636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4</a:t>
            </a:fld>
            <a:endParaRPr lang="nl-NL" altLang="nl-NL" smtClean="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2293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5108ED4-120C-428C-B173-65855598674B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9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8AFC2E3-EE28-4EEF-8EDD-0B45C69A4281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5</a:t>
            </a:fld>
            <a:endParaRPr lang="nl-NL" altLang="nl-NL" smtClean="0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180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03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82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37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375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028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22470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50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62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7792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433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9748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413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927435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902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83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853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26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978212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157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69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099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68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658358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790764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033259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1772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38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17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18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75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5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38100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8598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04800"/>
            <a:ext cx="735012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64E6E8AC-086C-4799-97F1-741295BA6E1C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A1B592F0-5365-4217-817C-39473BE61CA1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1484313"/>
            <a:ext cx="2640012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304800" y="765175"/>
            <a:ext cx="7796213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>
              <a:buSzPct val="100000"/>
            </a:pPr>
            <a:r>
              <a:rPr lang="en-GB" altLang="nl-NL" sz="3900" b="1" dirty="0" err="1">
                <a:solidFill>
                  <a:srgbClr val="FFFFFF"/>
                </a:solidFill>
                <a:cs typeface="Arial" panose="020B0604020202020204" pitchFamily="34" charset="0"/>
              </a:rPr>
              <a:t>Trainingvoorbereiding</a:t>
            </a:r>
            <a:r>
              <a:rPr lang="en-GB" altLang="nl-NL" sz="3900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GB" altLang="nl-NL" sz="3900" dirty="0" err="1">
                <a:solidFill>
                  <a:srgbClr val="FFFFFF"/>
                </a:solidFill>
                <a:cs typeface="Arial" panose="020B0604020202020204" pitchFamily="34" charset="0"/>
              </a:rPr>
              <a:t>formulier</a:t>
            </a:r>
            <a:endParaRPr lang="en-GB" altLang="nl-NL" sz="3900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>
              <a:buSzPct val="100000"/>
            </a:pPr>
            <a:r>
              <a:rPr lang="en-GB" altLang="nl-NL" sz="2800" dirty="0">
                <a:solidFill>
                  <a:srgbClr val="FFFFFF"/>
                </a:solidFill>
                <a:cs typeface="Arial" panose="020B0604020202020204" pitchFamily="34" charset="0"/>
              </a:rPr>
              <a:t>Trainer – Coach </a:t>
            </a:r>
            <a:r>
              <a:rPr lang="en-GB" altLang="nl-NL" sz="2800" dirty="0" err="1">
                <a:solidFill>
                  <a:srgbClr val="FFFFFF"/>
                </a:solidFill>
                <a:cs typeface="Arial" panose="020B0604020202020204" pitchFamily="34" charset="0"/>
              </a:rPr>
              <a:t>Veldvoetbal</a:t>
            </a:r>
            <a:endParaRPr lang="en-GB" altLang="nl-NL" sz="28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23850" y="2595563"/>
            <a:ext cx="8370888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7920" tIns="48960" rIns="97920" bIns="489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</a:pPr>
            <a:r>
              <a:rPr lang="nl-NL" altLang="nl-NL" sz="14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					</a:t>
            </a:r>
            <a:endParaRPr lang="nl-NL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 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TEAMFUNCTIE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TEAMTAAK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SPEELVELDGEDEELTE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 TEGENPARTIJ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DOELSTELLING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627313" y="34004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verdedigen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2627312" y="2598051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JO19 -1 tm  JO15-2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2627313" y="29686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endParaRPr lang="nl-NL" altLang="nl-NL" sz="10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2627313" y="38322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verdedigingstechniek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2627313" y="42640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Eigen helft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0" name="Text Box 9"/>
          <p:cNvSpPr txBox="1">
            <a:spLocks noChangeArrowheads="1"/>
          </p:cNvSpPr>
          <p:nvPr/>
        </p:nvSpPr>
        <p:spPr bwMode="auto">
          <a:xfrm>
            <a:off x="2627313" y="4697413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aanvallen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1" name="Text Box 10"/>
          <p:cNvSpPr txBox="1">
            <a:spLocks noChangeArrowheads="1"/>
          </p:cNvSpPr>
          <p:nvPr/>
        </p:nvSpPr>
        <p:spPr bwMode="auto">
          <a:xfrm>
            <a:off x="2627313" y="5129213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aanleren/verbeteren van de verdedigingstechniek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1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72" name="Freeform 3"/>
          <p:cNvSpPr>
            <a:spLocks/>
          </p:cNvSpPr>
          <p:nvPr/>
        </p:nvSpPr>
        <p:spPr bwMode="auto">
          <a:xfrm rot="1218978" flipH="1">
            <a:off x="8130585" y="5216695"/>
            <a:ext cx="765992" cy="2315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3" name="Freeform 4"/>
          <p:cNvSpPr>
            <a:spLocks/>
          </p:cNvSpPr>
          <p:nvPr/>
        </p:nvSpPr>
        <p:spPr bwMode="auto">
          <a:xfrm rot="19887016" flipH="1">
            <a:off x="8053262" y="4925893"/>
            <a:ext cx="826241" cy="4214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151" y="3980432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956" y="3026950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7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2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3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8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7189" name="Group 20"/>
          <p:cNvGrpSpPr>
            <a:grpSpLocks/>
          </p:cNvGrpSpPr>
          <p:nvPr/>
        </p:nvGrpSpPr>
        <p:grpSpPr bwMode="auto">
          <a:xfrm>
            <a:off x="7611582" y="2217445"/>
            <a:ext cx="114300" cy="155575"/>
            <a:chOff x="4950" y="1308"/>
            <a:chExt cx="72" cy="98"/>
          </a:xfrm>
        </p:grpSpPr>
        <p:sp>
          <p:nvSpPr>
            <p:cNvPr id="7298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9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0" name="Group 23"/>
          <p:cNvGrpSpPr>
            <a:grpSpLocks/>
          </p:cNvGrpSpPr>
          <p:nvPr/>
        </p:nvGrpSpPr>
        <p:grpSpPr bwMode="auto">
          <a:xfrm>
            <a:off x="5060996" y="2143125"/>
            <a:ext cx="114300" cy="155575"/>
            <a:chOff x="5088" y="1308"/>
            <a:chExt cx="72" cy="98"/>
          </a:xfrm>
        </p:grpSpPr>
        <p:sp>
          <p:nvSpPr>
            <p:cNvPr id="7296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7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1" name="Group 26"/>
          <p:cNvGrpSpPr>
            <a:grpSpLocks/>
          </p:cNvGrpSpPr>
          <p:nvPr/>
        </p:nvGrpSpPr>
        <p:grpSpPr bwMode="auto">
          <a:xfrm>
            <a:off x="7674442" y="3152775"/>
            <a:ext cx="114300" cy="155575"/>
            <a:chOff x="5237" y="1308"/>
            <a:chExt cx="72" cy="98"/>
          </a:xfrm>
        </p:grpSpPr>
        <p:sp>
          <p:nvSpPr>
            <p:cNvPr id="7294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5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2" name="Group 29"/>
          <p:cNvGrpSpPr>
            <a:grpSpLocks/>
          </p:cNvGrpSpPr>
          <p:nvPr/>
        </p:nvGrpSpPr>
        <p:grpSpPr bwMode="auto">
          <a:xfrm>
            <a:off x="4913851" y="4186237"/>
            <a:ext cx="114300" cy="155575"/>
            <a:chOff x="5373" y="1308"/>
            <a:chExt cx="72" cy="98"/>
          </a:xfrm>
        </p:grpSpPr>
        <p:sp>
          <p:nvSpPr>
            <p:cNvPr id="7292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3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7193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94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95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7196" name="Group 35"/>
          <p:cNvGrpSpPr>
            <a:grpSpLocks/>
          </p:cNvGrpSpPr>
          <p:nvPr/>
        </p:nvGrpSpPr>
        <p:grpSpPr bwMode="auto">
          <a:xfrm rot="287592">
            <a:off x="8457015" y="1553370"/>
            <a:ext cx="385762" cy="153988"/>
            <a:chOff x="3559" y="3604"/>
            <a:chExt cx="243" cy="97"/>
          </a:xfrm>
        </p:grpSpPr>
        <p:sp>
          <p:nvSpPr>
            <p:cNvPr id="7281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82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7283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4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5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86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7290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91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87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7288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9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7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7270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71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7272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3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4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75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7279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0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76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7277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78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8" name="Group 59"/>
          <p:cNvGrpSpPr>
            <a:grpSpLocks/>
          </p:cNvGrpSpPr>
          <p:nvPr/>
        </p:nvGrpSpPr>
        <p:grpSpPr bwMode="auto">
          <a:xfrm>
            <a:off x="6932613" y="5668963"/>
            <a:ext cx="858837" cy="207962"/>
            <a:chOff x="4367" y="3571"/>
            <a:chExt cx="541" cy="131"/>
          </a:xfrm>
        </p:grpSpPr>
        <p:sp>
          <p:nvSpPr>
            <p:cNvPr id="7259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60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7261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2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3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64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7268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9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65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7266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7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6215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309608"/>
              </p:ext>
            </p:extLst>
          </p:nvPr>
        </p:nvGraphicFramePr>
        <p:xfrm>
          <a:off x="5148064" y="69143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5</a:t>
                      </a: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 gele 10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253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352883"/>
              </p:ext>
            </p:extLst>
          </p:nvPr>
        </p:nvGraphicFramePr>
        <p:xfrm>
          <a:off x="468313" y="214313"/>
          <a:ext cx="4679751" cy="5713413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250876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Lijnvoetbal 1 tegen 1 of 2 tegen 2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</a:t>
                      </a: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tegen 1 of 2 tegen 2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Over de lijn dribbelen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Speelt in een vierkantje van ongeveer 5 bij 5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Proberen over lijn te dribbelen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groter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</a:t>
                      </a: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kleiner</a:t>
                      </a:r>
                      <a:endParaRPr kumimoji="0" lang="en-US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houden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Zijkant dwingen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 eruit naar mede aanvaller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</a:t>
                      </a: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Blocktackle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Verdedigend koppen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rugdekking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2verdedigers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36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ORIËNTATIEFASE</a:t>
            </a:r>
          </a:p>
        </p:txBody>
      </p:sp>
      <p:sp>
        <p:nvSpPr>
          <p:cNvPr id="7237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38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39" name="AutoShape 142"/>
          <p:cNvSpPr>
            <a:spLocks noChangeArrowheads="1"/>
          </p:cNvSpPr>
          <p:nvPr/>
        </p:nvSpPr>
        <p:spPr bwMode="auto">
          <a:xfrm>
            <a:off x="8156575" y="2770188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40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41" name="AutoShape 144"/>
          <p:cNvSpPr>
            <a:spLocks noChangeArrowheads="1"/>
          </p:cNvSpPr>
          <p:nvPr/>
        </p:nvSpPr>
        <p:spPr bwMode="auto">
          <a:xfrm>
            <a:off x="8459205" y="2518659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42" name="AutoShape 145"/>
          <p:cNvSpPr>
            <a:spLocks noChangeArrowheads="1"/>
          </p:cNvSpPr>
          <p:nvPr/>
        </p:nvSpPr>
        <p:spPr bwMode="auto">
          <a:xfrm>
            <a:off x="8169443" y="2522794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43" name="AutoShape 146"/>
          <p:cNvSpPr>
            <a:spLocks noChangeArrowheads="1"/>
          </p:cNvSpPr>
          <p:nvPr/>
        </p:nvSpPr>
        <p:spPr bwMode="auto">
          <a:xfrm>
            <a:off x="7878095" y="2524126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44" name="AutoShape 147"/>
          <p:cNvSpPr>
            <a:spLocks noChangeArrowheads="1"/>
          </p:cNvSpPr>
          <p:nvPr/>
        </p:nvSpPr>
        <p:spPr bwMode="auto">
          <a:xfrm>
            <a:off x="7066005" y="2373020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45" name="AutoShape 148"/>
          <p:cNvSpPr>
            <a:spLocks noChangeArrowheads="1"/>
          </p:cNvSpPr>
          <p:nvPr/>
        </p:nvSpPr>
        <p:spPr bwMode="auto">
          <a:xfrm>
            <a:off x="8158430" y="231457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46" name="AutoShape 149"/>
          <p:cNvSpPr>
            <a:spLocks noChangeArrowheads="1"/>
          </p:cNvSpPr>
          <p:nvPr/>
        </p:nvSpPr>
        <p:spPr bwMode="auto">
          <a:xfrm>
            <a:off x="7858125" y="229076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7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48" name="Oval 151"/>
          <p:cNvSpPr>
            <a:spLocks noChangeArrowheads="1"/>
          </p:cNvSpPr>
          <p:nvPr/>
        </p:nvSpPr>
        <p:spPr bwMode="auto">
          <a:xfrm>
            <a:off x="8455025" y="303530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9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50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51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52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53" name="Oval 156"/>
          <p:cNvSpPr>
            <a:spLocks noChangeArrowheads="1"/>
          </p:cNvSpPr>
          <p:nvPr/>
        </p:nvSpPr>
        <p:spPr bwMode="auto">
          <a:xfrm>
            <a:off x="8178962" y="3519458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54" name="Oval 157"/>
          <p:cNvSpPr>
            <a:spLocks noChangeArrowheads="1"/>
          </p:cNvSpPr>
          <p:nvPr/>
        </p:nvSpPr>
        <p:spPr bwMode="auto">
          <a:xfrm>
            <a:off x="8470900" y="3570147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55" name="Oval 158"/>
          <p:cNvSpPr>
            <a:spLocks noChangeArrowheads="1"/>
          </p:cNvSpPr>
          <p:nvPr/>
        </p:nvSpPr>
        <p:spPr bwMode="auto">
          <a:xfrm>
            <a:off x="7858125" y="3789363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56" name="Oval 159"/>
          <p:cNvSpPr>
            <a:spLocks noChangeArrowheads="1"/>
          </p:cNvSpPr>
          <p:nvPr/>
        </p:nvSpPr>
        <p:spPr bwMode="auto">
          <a:xfrm>
            <a:off x="7356439" y="3092844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57" name="Oval 160"/>
          <p:cNvSpPr>
            <a:spLocks noChangeArrowheads="1"/>
          </p:cNvSpPr>
          <p:nvPr/>
        </p:nvSpPr>
        <p:spPr bwMode="auto">
          <a:xfrm>
            <a:off x="8456613" y="3787775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58" name="Oval 161"/>
          <p:cNvSpPr>
            <a:spLocks noChangeArrowheads="1"/>
          </p:cNvSpPr>
          <p:nvPr/>
        </p:nvSpPr>
        <p:spPr bwMode="auto">
          <a:xfrm>
            <a:off x="8525574" y="4100161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7794788" y="1999700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919244" y="1482725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8489157" y="2065045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33" name="Group 20"/>
          <p:cNvGrpSpPr>
            <a:grpSpLocks/>
          </p:cNvGrpSpPr>
          <p:nvPr/>
        </p:nvGrpSpPr>
        <p:grpSpPr bwMode="auto">
          <a:xfrm>
            <a:off x="6632650" y="2231231"/>
            <a:ext cx="114300" cy="155575"/>
            <a:chOff x="4950" y="1308"/>
            <a:chExt cx="72" cy="98"/>
          </a:xfrm>
        </p:grpSpPr>
        <p:sp>
          <p:nvSpPr>
            <p:cNvPr id="134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35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36" name="Group 20"/>
          <p:cNvGrpSpPr>
            <a:grpSpLocks/>
          </p:cNvGrpSpPr>
          <p:nvPr/>
        </p:nvGrpSpPr>
        <p:grpSpPr bwMode="auto">
          <a:xfrm>
            <a:off x="6658863" y="3159272"/>
            <a:ext cx="114300" cy="155575"/>
            <a:chOff x="4950" y="1308"/>
            <a:chExt cx="72" cy="98"/>
          </a:xfrm>
        </p:grpSpPr>
        <p:sp>
          <p:nvSpPr>
            <p:cNvPr id="137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38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19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20" name="Freeform 3"/>
          <p:cNvSpPr>
            <a:spLocks/>
          </p:cNvSpPr>
          <p:nvPr/>
        </p:nvSpPr>
        <p:spPr bwMode="auto">
          <a:xfrm rot="60000" flipH="1" flipV="1">
            <a:off x="7967663" y="5110163"/>
            <a:ext cx="722312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21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5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8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9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0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1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2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3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4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5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6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9237" name="Group 20"/>
          <p:cNvGrpSpPr>
            <a:grpSpLocks/>
          </p:cNvGrpSpPr>
          <p:nvPr/>
        </p:nvGrpSpPr>
        <p:grpSpPr bwMode="auto">
          <a:xfrm>
            <a:off x="7774529" y="2427288"/>
            <a:ext cx="114300" cy="155575"/>
            <a:chOff x="4950" y="1308"/>
            <a:chExt cx="72" cy="98"/>
          </a:xfrm>
        </p:grpSpPr>
        <p:sp>
          <p:nvSpPr>
            <p:cNvPr id="9346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7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8" name="Group 23"/>
          <p:cNvGrpSpPr>
            <a:grpSpLocks/>
          </p:cNvGrpSpPr>
          <p:nvPr/>
        </p:nvGrpSpPr>
        <p:grpSpPr bwMode="auto">
          <a:xfrm>
            <a:off x="4937562" y="2429498"/>
            <a:ext cx="114300" cy="155575"/>
            <a:chOff x="5088" y="1308"/>
            <a:chExt cx="72" cy="98"/>
          </a:xfrm>
        </p:grpSpPr>
        <p:sp>
          <p:nvSpPr>
            <p:cNvPr id="9344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5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9" name="Group 26"/>
          <p:cNvGrpSpPr>
            <a:grpSpLocks/>
          </p:cNvGrpSpPr>
          <p:nvPr/>
        </p:nvGrpSpPr>
        <p:grpSpPr bwMode="auto">
          <a:xfrm>
            <a:off x="7659346" y="4804151"/>
            <a:ext cx="114300" cy="155575"/>
            <a:chOff x="5237" y="1308"/>
            <a:chExt cx="72" cy="98"/>
          </a:xfrm>
        </p:grpSpPr>
        <p:sp>
          <p:nvSpPr>
            <p:cNvPr id="9342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3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40" name="Group 29"/>
          <p:cNvGrpSpPr>
            <a:grpSpLocks/>
          </p:cNvGrpSpPr>
          <p:nvPr/>
        </p:nvGrpSpPr>
        <p:grpSpPr bwMode="auto">
          <a:xfrm>
            <a:off x="4992350" y="4785066"/>
            <a:ext cx="114300" cy="155575"/>
            <a:chOff x="5373" y="1308"/>
            <a:chExt cx="72" cy="98"/>
          </a:xfrm>
        </p:grpSpPr>
        <p:sp>
          <p:nvSpPr>
            <p:cNvPr id="9340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1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9241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42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43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244" name="Group 35"/>
          <p:cNvGrpSpPr>
            <a:grpSpLocks/>
          </p:cNvGrpSpPr>
          <p:nvPr/>
        </p:nvGrpSpPr>
        <p:grpSpPr bwMode="auto">
          <a:xfrm>
            <a:off x="6165138" y="2501105"/>
            <a:ext cx="385762" cy="153988"/>
            <a:chOff x="3559" y="3604"/>
            <a:chExt cx="243" cy="97"/>
          </a:xfrm>
        </p:grpSpPr>
        <p:sp>
          <p:nvSpPr>
            <p:cNvPr id="9329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30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9331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2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3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34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9338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9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35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9336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7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5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9318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19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9320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1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2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23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9327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8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24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9325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6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6" name="Group 59"/>
          <p:cNvGrpSpPr>
            <a:grpSpLocks/>
          </p:cNvGrpSpPr>
          <p:nvPr/>
        </p:nvGrpSpPr>
        <p:grpSpPr bwMode="auto">
          <a:xfrm rot="10800000">
            <a:off x="6016625" y="5303822"/>
            <a:ext cx="858837" cy="207962"/>
            <a:chOff x="4367" y="3571"/>
            <a:chExt cx="541" cy="131"/>
          </a:xfrm>
        </p:grpSpPr>
        <p:sp>
          <p:nvSpPr>
            <p:cNvPr id="9307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08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9309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0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1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12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9316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7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13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9314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5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7239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40785"/>
              </p:ext>
            </p:extLst>
          </p:nvPr>
        </p:nvGraphicFramePr>
        <p:xfrm>
          <a:off x="5149057" y="163931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15</a:t>
                      </a: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77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0982"/>
              </p:ext>
            </p:extLst>
          </p:nvPr>
        </p:nvGraphicFramePr>
        <p:xfrm>
          <a:off x="468313" y="214313"/>
          <a:ext cx="4551362" cy="6227691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tegen 2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2 tegen 3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1 tegen 2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tegen 2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 tegen 3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1 tegen 2</a:t>
                      </a: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 goaltjes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A:  2 tegen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B:  2 tegen 3 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C:  1 tegen 2 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D:  1 tegen 1 partij op grote goals, je begint van het midden, rent om de pionnen en verdedigt of aanvalt! 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aanvallen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</a:t>
                      </a: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groter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 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kleiner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houden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Zijkant dwingen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 eruit naar mede aanvaller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Blocktackle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Verdedigend koppen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rugdekking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 de vorm C 1 tegen 2 is het de bedoeling dat je het spel gaat vertragen, na 5 sec komt er een mede verdediger bij en is het weer 2 tegen 2.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2 verdedigers</a:t>
                      </a: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84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OEFEN/LEERFASE</a:t>
            </a:r>
          </a:p>
        </p:txBody>
      </p:sp>
      <p:sp>
        <p:nvSpPr>
          <p:cNvPr id="9285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286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287" name="AutoShape 142"/>
          <p:cNvSpPr>
            <a:spLocks noChangeArrowheads="1"/>
          </p:cNvSpPr>
          <p:nvPr/>
        </p:nvSpPr>
        <p:spPr bwMode="auto">
          <a:xfrm>
            <a:off x="8165306" y="2739231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288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289" name="AutoShape 144"/>
          <p:cNvSpPr>
            <a:spLocks noChangeArrowheads="1"/>
          </p:cNvSpPr>
          <p:nvPr/>
        </p:nvSpPr>
        <p:spPr bwMode="auto">
          <a:xfrm>
            <a:off x="8420338" y="2578099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290" name="AutoShape 145"/>
          <p:cNvSpPr>
            <a:spLocks noChangeArrowheads="1"/>
          </p:cNvSpPr>
          <p:nvPr/>
        </p:nvSpPr>
        <p:spPr bwMode="auto">
          <a:xfrm>
            <a:off x="8222030" y="2557050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291" name="AutoShape 146"/>
          <p:cNvSpPr>
            <a:spLocks noChangeArrowheads="1"/>
          </p:cNvSpPr>
          <p:nvPr/>
        </p:nvSpPr>
        <p:spPr bwMode="auto">
          <a:xfrm>
            <a:off x="7353145" y="4418782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292" name="AutoShape 147"/>
          <p:cNvSpPr>
            <a:spLocks noChangeArrowheads="1"/>
          </p:cNvSpPr>
          <p:nvPr/>
        </p:nvSpPr>
        <p:spPr bwMode="auto">
          <a:xfrm>
            <a:off x="5295278" y="4513239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3" name="AutoShape 148"/>
          <p:cNvSpPr>
            <a:spLocks noChangeArrowheads="1"/>
          </p:cNvSpPr>
          <p:nvPr/>
        </p:nvSpPr>
        <p:spPr bwMode="auto">
          <a:xfrm>
            <a:off x="8439518" y="2307556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4" name="AutoShape 149"/>
          <p:cNvSpPr>
            <a:spLocks noChangeArrowheads="1"/>
          </p:cNvSpPr>
          <p:nvPr/>
        </p:nvSpPr>
        <p:spPr bwMode="auto">
          <a:xfrm>
            <a:off x="6370007" y="5075238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5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9296" name="Oval 151"/>
          <p:cNvSpPr>
            <a:spLocks noChangeArrowheads="1"/>
          </p:cNvSpPr>
          <p:nvPr/>
        </p:nvSpPr>
        <p:spPr bwMode="auto">
          <a:xfrm>
            <a:off x="6315713" y="220344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7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8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9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300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301" name="Oval 156"/>
          <p:cNvSpPr>
            <a:spLocks noChangeArrowheads="1"/>
          </p:cNvSpPr>
          <p:nvPr/>
        </p:nvSpPr>
        <p:spPr bwMode="auto">
          <a:xfrm>
            <a:off x="8689975" y="3743325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302" name="Oval 157"/>
          <p:cNvSpPr>
            <a:spLocks noChangeArrowheads="1"/>
          </p:cNvSpPr>
          <p:nvPr/>
        </p:nvSpPr>
        <p:spPr bwMode="auto">
          <a:xfrm>
            <a:off x="5184569" y="2840038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303" name="Oval 158"/>
          <p:cNvSpPr>
            <a:spLocks noChangeArrowheads="1"/>
          </p:cNvSpPr>
          <p:nvPr/>
        </p:nvSpPr>
        <p:spPr bwMode="auto">
          <a:xfrm>
            <a:off x="8356600" y="3738537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304" name="Oval 159"/>
          <p:cNvSpPr>
            <a:spLocks noChangeArrowheads="1"/>
          </p:cNvSpPr>
          <p:nvPr/>
        </p:nvSpPr>
        <p:spPr bwMode="auto">
          <a:xfrm>
            <a:off x="7384256" y="2851150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305" name="Oval 160"/>
          <p:cNvSpPr>
            <a:spLocks noChangeArrowheads="1"/>
          </p:cNvSpPr>
          <p:nvPr/>
        </p:nvSpPr>
        <p:spPr bwMode="auto">
          <a:xfrm>
            <a:off x="7984285" y="3746749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306" name="Oval 161"/>
          <p:cNvSpPr>
            <a:spLocks noChangeArrowheads="1"/>
          </p:cNvSpPr>
          <p:nvPr/>
        </p:nvSpPr>
        <p:spPr bwMode="auto">
          <a:xfrm>
            <a:off x="8067675" y="3489574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6160861" y="4809276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900988" y="1354875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8485619" y="1538288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35" name="Group 59"/>
          <p:cNvGrpSpPr>
            <a:grpSpLocks/>
          </p:cNvGrpSpPr>
          <p:nvPr/>
        </p:nvGrpSpPr>
        <p:grpSpPr bwMode="auto">
          <a:xfrm>
            <a:off x="5968206" y="1991102"/>
            <a:ext cx="858837" cy="207962"/>
            <a:chOff x="4367" y="3571"/>
            <a:chExt cx="541" cy="131"/>
          </a:xfrm>
        </p:grpSpPr>
        <p:sp>
          <p:nvSpPr>
            <p:cNvPr id="136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37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38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39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40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41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45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46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42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43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44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47" name="Group 20"/>
          <p:cNvGrpSpPr>
            <a:grpSpLocks/>
          </p:cNvGrpSpPr>
          <p:nvPr/>
        </p:nvGrpSpPr>
        <p:grpSpPr bwMode="auto">
          <a:xfrm>
            <a:off x="7667625" y="3527795"/>
            <a:ext cx="114300" cy="155575"/>
            <a:chOff x="4950" y="1308"/>
            <a:chExt cx="72" cy="98"/>
          </a:xfrm>
        </p:grpSpPr>
        <p:sp>
          <p:nvSpPr>
            <p:cNvPr id="148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49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68" name="Freeform 3"/>
          <p:cNvSpPr>
            <a:spLocks/>
          </p:cNvSpPr>
          <p:nvPr/>
        </p:nvSpPr>
        <p:spPr bwMode="auto">
          <a:xfrm rot="60000" flipH="1" flipV="1">
            <a:off x="7967663" y="5110163"/>
            <a:ext cx="722312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9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3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6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8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9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0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1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2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3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4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11285" name="Group 20"/>
          <p:cNvGrpSpPr>
            <a:grpSpLocks/>
          </p:cNvGrpSpPr>
          <p:nvPr/>
        </p:nvGrpSpPr>
        <p:grpSpPr bwMode="auto">
          <a:xfrm>
            <a:off x="7600156" y="2376379"/>
            <a:ext cx="114300" cy="155575"/>
            <a:chOff x="4950" y="1308"/>
            <a:chExt cx="72" cy="98"/>
          </a:xfrm>
        </p:grpSpPr>
        <p:sp>
          <p:nvSpPr>
            <p:cNvPr id="11394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5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6" name="Group 23"/>
          <p:cNvGrpSpPr>
            <a:grpSpLocks/>
          </p:cNvGrpSpPr>
          <p:nvPr/>
        </p:nvGrpSpPr>
        <p:grpSpPr bwMode="auto">
          <a:xfrm>
            <a:off x="5086328" y="2365266"/>
            <a:ext cx="114300" cy="155575"/>
            <a:chOff x="5088" y="1308"/>
            <a:chExt cx="72" cy="98"/>
          </a:xfrm>
        </p:grpSpPr>
        <p:sp>
          <p:nvSpPr>
            <p:cNvPr id="11392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3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7" name="Group 26"/>
          <p:cNvGrpSpPr>
            <a:grpSpLocks/>
          </p:cNvGrpSpPr>
          <p:nvPr/>
        </p:nvGrpSpPr>
        <p:grpSpPr bwMode="auto">
          <a:xfrm>
            <a:off x="8313738" y="2076450"/>
            <a:ext cx="114300" cy="155575"/>
            <a:chOff x="5237" y="1308"/>
            <a:chExt cx="72" cy="98"/>
          </a:xfrm>
        </p:grpSpPr>
        <p:sp>
          <p:nvSpPr>
            <p:cNvPr id="11390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1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8" name="Group 29"/>
          <p:cNvGrpSpPr>
            <a:grpSpLocks/>
          </p:cNvGrpSpPr>
          <p:nvPr/>
        </p:nvGrpSpPr>
        <p:grpSpPr bwMode="auto">
          <a:xfrm>
            <a:off x="8529638" y="2076450"/>
            <a:ext cx="114300" cy="155575"/>
            <a:chOff x="5373" y="1308"/>
            <a:chExt cx="72" cy="98"/>
          </a:xfrm>
        </p:grpSpPr>
        <p:sp>
          <p:nvSpPr>
            <p:cNvPr id="11388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89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1289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90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91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1292" name="Group 35"/>
          <p:cNvGrpSpPr>
            <a:grpSpLocks/>
          </p:cNvGrpSpPr>
          <p:nvPr/>
        </p:nvGrpSpPr>
        <p:grpSpPr bwMode="auto">
          <a:xfrm>
            <a:off x="5649913" y="5721350"/>
            <a:ext cx="385762" cy="153988"/>
            <a:chOff x="3559" y="3604"/>
            <a:chExt cx="243" cy="97"/>
          </a:xfrm>
        </p:grpSpPr>
        <p:sp>
          <p:nvSpPr>
            <p:cNvPr id="11377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78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379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0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1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82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386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7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83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384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5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3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11366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67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11368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69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70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71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11375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6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72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11373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4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4" name="Group 59"/>
          <p:cNvGrpSpPr>
            <a:grpSpLocks/>
          </p:cNvGrpSpPr>
          <p:nvPr/>
        </p:nvGrpSpPr>
        <p:grpSpPr bwMode="auto">
          <a:xfrm>
            <a:off x="5967286" y="2224401"/>
            <a:ext cx="858837" cy="207962"/>
            <a:chOff x="4367" y="3571"/>
            <a:chExt cx="541" cy="131"/>
          </a:xfrm>
        </p:grpSpPr>
        <p:sp>
          <p:nvSpPr>
            <p:cNvPr id="11355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56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1357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8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9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60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1364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5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61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1362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3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8263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156402"/>
              </p:ext>
            </p:extLst>
          </p:nvPr>
        </p:nvGraphicFramePr>
        <p:xfrm>
          <a:off x="5149057" y="175963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40</a:t>
                      </a: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grote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301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192090"/>
              </p:ext>
            </p:extLst>
          </p:nvPr>
        </p:nvGraphicFramePr>
        <p:xfrm>
          <a:off x="468313" y="214313"/>
          <a:ext cx="4551362" cy="5713413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4 tegen 4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1-1-2-1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1-1-2-1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 grote goals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aanvallen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groter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kleiner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houden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Zijkant dwingen</a:t>
                      </a:r>
                    </a:p>
                    <a:p>
                      <a:pPr marL="228600" marR="0" lvl="0" indent="-22860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AutoNum type="arabicPeriod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 eruit naar mede aanvaller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Blocktackle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Verdedigend koppen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rugdekking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hele team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32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TOEPASSINGSFASE</a:t>
            </a:r>
          </a:p>
        </p:txBody>
      </p:sp>
      <p:sp>
        <p:nvSpPr>
          <p:cNvPr id="11333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34" name="AutoShape 141"/>
          <p:cNvSpPr>
            <a:spLocks noChangeArrowheads="1"/>
          </p:cNvSpPr>
          <p:nvPr/>
        </p:nvSpPr>
        <p:spPr bwMode="auto">
          <a:xfrm>
            <a:off x="6340474" y="2847837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35" name="AutoShape 142"/>
          <p:cNvSpPr>
            <a:spLocks noChangeArrowheads="1"/>
          </p:cNvSpPr>
          <p:nvPr/>
        </p:nvSpPr>
        <p:spPr bwMode="auto">
          <a:xfrm>
            <a:off x="8532018" y="250188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36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37" name="AutoShape 144"/>
          <p:cNvSpPr>
            <a:spLocks noChangeArrowheads="1"/>
          </p:cNvSpPr>
          <p:nvPr/>
        </p:nvSpPr>
        <p:spPr bwMode="auto">
          <a:xfrm>
            <a:off x="8156077" y="2682289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38" name="AutoShape 145"/>
          <p:cNvSpPr>
            <a:spLocks noChangeArrowheads="1"/>
          </p:cNvSpPr>
          <p:nvPr/>
        </p:nvSpPr>
        <p:spPr bwMode="auto">
          <a:xfrm>
            <a:off x="5073649" y="3748966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39" name="AutoShape 146"/>
          <p:cNvSpPr>
            <a:spLocks noChangeArrowheads="1"/>
          </p:cNvSpPr>
          <p:nvPr/>
        </p:nvSpPr>
        <p:spPr bwMode="auto">
          <a:xfrm>
            <a:off x="8740521" y="3071019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0" name="AutoShape 147"/>
          <p:cNvSpPr>
            <a:spLocks noChangeArrowheads="1"/>
          </p:cNvSpPr>
          <p:nvPr/>
        </p:nvSpPr>
        <p:spPr bwMode="auto">
          <a:xfrm>
            <a:off x="6301510" y="4706938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1" name="AutoShape 148"/>
          <p:cNvSpPr>
            <a:spLocks noChangeArrowheads="1"/>
          </p:cNvSpPr>
          <p:nvPr/>
        </p:nvSpPr>
        <p:spPr bwMode="auto">
          <a:xfrm>
            <a:off x="7548562" y="374332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2" name="AutoShape 149"/>
          <p:cNvSpPr>
            <a:spLocks noChangeArrowheads="1"/>
          </p:cNvSpPr>
          <p:nvPr/>
        </p:nvSpPr>
        <p:spPr bwMode="auto">
          <a:xfrm>
            <a:off x="6293644" y="5152444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3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11344" name="Oval 151"/>
          <p:cNvSpPr>
            <a:spLocks noChangeArrowheads="1"/>
          </p:cNvSpPr>
          <p:nvPr/>
        </p:nvSpPr>
        <p:spPr bwMode="auto">
          <a:xfrm>
            <a:off x="6361906" y="2485916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5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6" name="Oval 153"/>
          <p:cNvSpPr>
            <a:spLocks noChangeArrowheads="1"/>
          </p:cNvSpPr>
          <p:nvPr/>
        </p:nvSpPr>
        <p:spPr bwMode="auto">
          <a:xfrm>
            <a:off x="6491441" y="2758926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7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8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49" name="Oval 156"/>
          <p:cNvSpPr>
            <a:spLocks noChangeArrowheads="1"/>
          </p:cNvSpPr>
          <p:nvPr/>
        </p:nvSpPr>
        <p:spPr bwMode="auto">
          <a:xfrm>
            <a:off x="8156575" y="3530600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50" name="Oval 157"/>
          <p:cNvSpPr>
            <a:spLocks noChangeArrowheads="1"/>
          </p:cNvSpPr>
          <p:nvPr/>
        </p:nvSpPr>
        <p:spPr bwMode="auto">
          <a:xfrm>
            <a:off x="5341275" y="3648455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51" name="Oval 158"/>
          <p:cNvSpPr>
            <a:spLocks noChangeArrowheads="1"/>
          </p:cNvSpPr>
          <p:nvPr/>
        </p:nvSpPr>
        <p:spPr bwMode="auto">
          <a:xfrm>
            <a:off x="7966549" y="2447132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52" name="Oval 159"/>
          <p:cNvSpPr>
            <a:spLocks noChangeArrowheads="1"/>
          </p:cNvSpPr>
          <p:nvPr/>
        </p:nvSpPr>
        <p:spPr bwMode="auto">
          <a:xfrm>
            <a:off x="6314210" y="4399438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53" name="Oval 160"/>
          <p:cNvSpPr>
            <a:spLocks noChangeArrowheads="1"/>
          </p:cNvSpPr>
          <p:nvPr/>
        </p:nvSpPr>
        <p:spPr bwMode="auto">
          <a:xfrm>
            <a:off x="8502650" y="3556000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54" name="Oval 161"/>
          <p:cNvSpPr>
            <a:spLocks noChangeArrowheads="1"/>
          </p:cNvSpPr>
          <p:nvPr/>
        </p:nvSpPr>
        <p:spPr bwMode="auto">
          <a:xfrm>
            <a:off x="7296151" y="3590981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59"/>
          <p:cNvGrpSpPr>
            <a:grpSpLocks/>
          </p:cNvGrpSpPr>
          <p:nvPr/>
        </p:nvGrpSpPr>
        <p:grpSpPr bwMode="auto">
          <a:xfrm rot="10800000">
            <a:off x="5989638" y="5315955"/>
            <a:ext cx="858837" cy="207962"/>
            <a:chOff x="4367" y="3571"/>
            <a:chExt cx="541" cy="131"/>
          </a:xfrm>
        </p:grpSpPr>
        <p:sp>
          <p:nvSpPr>
            <p:cNvPr id="98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00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07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05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534218"/>
              </p:ext>
            </p:extLst>
          </p:nvPr>
        </p:nvGraphicFramePr>
        <p:xfrm>
          <a:off x="468313" y="1484313"/>
          <a:ext cx="4105275" cy="4321175"/>
        </p:xfrm>
        <a:graphic>
          <a:graphicData uri="http://schemas.openxmlformats.org/drawingml/2006/table">
            <a:tbl>
              <a:tblPr/>
              <a:tblGrid>
                <a:gridCol w="4105275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Heb je met de spelers op de doelstelling kunnen trainen?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zijn de spelers beter gaan uitvoeren (in relatie tot de doelstelling) gedurende jouw training?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moeten de spelers nog beter leren uitvoeren (in relatie tot de doelstelling)?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Consequenties voor een volgende training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trainingsvorm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beginsituatie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rol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Aanwijzingen / accenten voor de coach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93663" y="1485900"/>
            <a:ext cx="3333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spcBef>
                <a:spcPts val="625"/>
              </a:spcBef>
              <a:buSzPct val="100000"/>
            </a:pPr>
            <a:r>
              <a:rPr lang="en-US" altLang="nl-NL" sz="1000">
                <a:solidFill>
                  <a:srgbClr val="FF7600"/>
                </a:solidFill>
                <a:cs typeface="Arial" panose="020B0604020202020204" pitchFamily="34" charset="0"/>
              </a:rPr>
              <a:t>ORIENTATIEFASE / OEFENLEERFASE / TOEPASSINGSFASE</a:t>
            </a:r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396875" y="1074738"/>
            <a:ext cx="14382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EVALUATIE</a:t>
            </a:r>
          </a:p>
        </p:txBody>
      </p:sp>
      <p:graphicFrame>
        <p:nvGraphicFramePr>
          <p:cNvPr id="9225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779340"/>
              </p:ext>
            </p:extLst>
          </p:nvPr>
        </p:nvGraphicFramePr>
        <p:xfrm>
          <a:off x="4643438" y="1484313"/>
          <a:ext cx="4033837" cy="4321175"/>
        </p:xfrm>
        <a:graphic>
          <a:graphicData uri="http://schemas.openxmlformats.org/drawingml/2006/table">
            <a:tbl>
              <a:tblPr/>
              <a:tblGrid>
                <a:gridCol w="4033837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heb je de training aangepakt?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ging er goed en wat ging er minder goed als je kijkt naar jouw rol 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trainer?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Waarom ging het volgens jou minder goed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wil je de volgende keer beter doen?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ga je dit voor elkaar krijgen?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8" name="Text Box 15"/>
          <p:cNvSpPr txBox="1">
            <a:spLocks noChangeArrowheads="1"/>
          </p:cNvSpPr>
          <p:nvPr/>
        </p:nvSpPr>
        <p:spPr bwMode="auto">
          <a:xfrm>
            <a:off x="4572000" y="1074738"/>
            <a:ext cx="17605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ZELFREFLECTIE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1414</TotalTime>
  <Words>726</Words>
  <Application>Microsoft Office PowerPoint</Application>
  <PresentationFormat>Diavoorstelling (4:3)</PresentationFormat>
  <Paragraphs>311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5</vt:i4>
      </vt:variant>
    </vt:vector>
  </HeadingPairs>
  <TitlesOfParts>
    <vt:vector size="14" baseType="lpstr">
      <vt:lpstr>Arial</vt:lpstr>
      <vt:lpstr>DejaVu Sans</vt:lpstr>
      <vt:lpstr>Geneva</vt:lpstr>
      <vt:lpstr>Lucida Sans Unicode</vt:lpstr>
      <vt:lpstr>Times New Roman</vt:lpstr>
      <vt:lpstr>Verdana</vt:lpstr>
      <vt:lpstr>Kantoorthema</vt:lpstr>
      <vt:lpstr>Kantoorthema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Wedstrijdanalyse formulier</dc:title>
  <dc:subject/>
  <dc:creator>Michael.vanderstar</dc:creator>
  <cp:keywords/>
  <dc:description/>
  <cp:lastModifiedBy>marvin bronsgeest</cp:lastModifiedBy>
  <cp:revision>274</cp:revision>
  <cp:lastPrinted>2015-09-16T13:30:44Z</cp:lastPrinted>
  <dcterms:created xsi:type="dcterms:W3CDTF">2011-05-11T11:13:38Z</dcterms:created>
  <dcterms:modified xsi:type="dcterms:W3CDTF">2016-08-23T12:21:36Z</dcterms:modified>
</cp:coreProperties>
</file>